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7010400" cy="9296400"/>
  <p:embeddedFontLs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isATVrCaWItpS5fUduZFHVj0NO/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8"/>
    <p:restoredTop sz="94647"/>
  </p:normalViewPr>
  <p:slideViewPr>
    <p:cSldViewPr snapToGrid="0">
      <p:cViewPr varScale="1">
        <p:scale>
          <a:sx n="146" d="100"/>
          <a:sy n="146" d="100"/>
        </p:scale>
        <p:origin x="832"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7.xml"/></Relationships>
</file>

<file path=ppt/media/image1.png>
</file>

<file path=ppt/media/image10.gif>
</file>

<file path=ppt/media/image11.gif>
</file>

<file path=ppt/media/image12.gif>
</file>

<file path=ppt/media/image13.gif>
</file>

<file path=ppt/media/image14.jpg>
</file>

<file path=ppt/media/image15.jpg>
</file>

<file path=ppt/media/image16.png>
</file>

<file path=ppt/media/image17.jpg>
</file>

<file path=ppt/media/image18.jpg>
</file>

<file path=ppt/media/image19.jpg>
</file>

<file path=ppt/media/image2.png>
</file>

<file path=ppt/media/image20.png>
</file>

<file path=ppt/media/image21.jpg>
</file>

<file path=ppt/media/image22.jpg>
</file>

<file path=ppt/media/image23.png>
</file>

<file path=ppt/media/image24.gif>
</file>

<file path=ppt/media/image3.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4pPr>
            <a:lvl5pPr marL="2286000" marR="0" lvl="4"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f328b01d91_0_337: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f328b01d91_0_337: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sz="1300"/>
              <a:t>October is a festive month! Happy almost White Cane Day! </a:t>
            </a:r>
            <a:r>
              <a:rPr lang="en-US" sz="900" b="1">
                <a:solidFill>
                  <a:srgbClr val="202124"/>
                </a:solidFill>
                <a:highlight>
                  <a:srgbClr val="FFFFFF"/>
                </a:highlight>
              </a:rPr>
              <a:t>National Disability Employment Awareness Month</a:t>
            </a:r>
            <a:r>
              <a:rPr lang="en-US" sz="900">
                <a:solidFill>
                  <a:srgbClr val="202124"/>
                </a:solidFill>
                <a:highlight>
                  <a:srgbClr val="FFFFFF"/>
                </a:highlight>
              </a:rPr>
              <a:t>! Belated</a:t>
            </a:r>
            <a:r>
              <a:rPr lang="en-US" sz="1500">
                <a:solidFill>
                  <a:srgbClr val="202124"/>
                </a:solidFill>
                <a:highlight>
                  <a:srgbClr val="FFFFFF"/>
                </a:highlight>
              </a:rPr>
              <a:t>Indigenous Peoples' Day! Please put questions in the chat. </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f328b01d91_0_988: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f328b01d91_0_988: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f328b01d91_0_108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f328b01d91_0_1087: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lnSpc>
                <a:spcPct val="115000"/>
              </a:lnSpc>
              <a:spcBef>
                <a:spcPts val="480"/>
              </a:spcBef>
              <a:spcAft>
                <a:spcPts val="0"/>
              </a:spcAft>
              <a:buNone/>
            </a:pPr>
            <a:r>
              <a:rPr lang="en-US" sz="1200">
                <a:solidFill>
                  <a:srgbClr val="383B62"/>
                </a:solidFill>
                <a:highlight>
                  <a:srgbClr val="FFFFFF"/>
                </a:highlight>
              </a:rPr>
              <a:t>The centralized vs decentralized vs distributed systems debate is relevant to both individuals and organizations. It affects almost everyone who uses the web. It’s at the core of the development and evolution of networks, financial systems, companies, apps, web services, and more.</a:t>
            </a:r>
            <a:endParaRPr sz="1200">
              <a:solidFill>
                <a:srgbClr val="383B62"/>
              </a:solidFill>
              <a:highlight>
                <a:srgbClr val="FFFFFF"/>
              </a:highlight>
            </a:endParaRPr>
          </a:p>
          <a:p>
            <a:pPr marL="0" lvl="0" indent="0" algn="l" rtl="0">
              <a:lnSpc>
                <a:spcPct val="115000"/>
              </a:lnSpc>
              <a:spcBef>
                <a:spcPts val="1200"/>
              </a:spcBef>
              <a:spcAft>
                <a:spcPts val="0"/>
              </a:spcAft>
              <a:buNone/>
            </a:pPr>
            <a:endParaRPr>
              <a:solidFill>
                <a:schemeClr val="dk1"/>
              </a:solidFill>
            </a:endParaRPr>
          </a:p>
          <a:p>
            <a:pPr marL="0" lvl="0" indent="0" algn="l" rtl="0">
              <a:spcBef>
                <a:spcPts val="48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f328b01d91_0_118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f328b01d91_0_1188: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328b01d91_0_1294: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328b01d91_0_1294: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f328b01d91_0_138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f328b01d91_0_1389: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a:t>Accessibility includes people with low to now access to information and resources.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f328b01d91_0_1488: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f328b01d91_0_1488: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f328b01d91_0_1635: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f328b01d91_0_1635: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f8aa309a24_1_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f8aa309a24_1_5: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a:t>integration may remove the boxes, but not designed for people access the space equally. thoughtfully creating space where people have equal access to a space. Inclusion, takes this a step further, where there is equity in a space for people. </a:t>
            </a:r>
            <a:endParaRPr/>
          </a:p>
        </p:txBody>
      </p:sp>
      <p:sp>
        <p:nvSpPr>
          <p:cNvPr id="297" name="Google Shape;297;gf8aa309a24_1_5: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f8aa309a24_1_1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f8aa309a24_1_13: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sz="1050" b="1">
                <a:solidFill>
                  <a:srgbClr val="202122"/>
                </a:solidFill>
                <a:highlight>
                  <a:srgbClr val="FFFFFF"/>
                </a:highlight>
              </a:rPr>
              <a:t>Algorithmic bias</a:t>
            </a:r>
            <a:r>
              <a:rPr lang="en-US" sz="1050">
                <a:solidFill>
                  <a:srgbClr val="202122"/>
                </a:solidFill>
                <a:highlight>
                  <a:srgbClr val="FFFFFF"/>
                </a:highlight>
              </a:rPr>
              <a:t> describes systematic and repeatable errors in a computer system that create unfair outcomes, such as privileging one arbitrary group of users over others. Bias can emerge due to many factors, including but not limited to the design of the algorithm or the unintended or unanticipated use or decisions relating to the way data is coded, collected, selected or used to train the algorithm. Unintentional harm is still harm. </a:t>
            </a:r>
            <a:endParaRPr sz="1050">
              <a:solidFill>
                <a:srgbClr val="202122"/>
              </a:solidFill>
              <a:highlight>
                <a:srgbClr val="FFFFFF"/>
              </a:highlight>
            </a:endParaRPr>
          </a:p>
          <a:p>
            <a:pPr marL="0" lvl="0" indent="0" algn="l" rtl="0">
              <a:spcBef>
                <a:spcPts val="480"/>
              </a:spcBef>
              <a:spcAft>
                <a:spcPts val="0"/>
              </a:spcAft>
              <a:buNone/>
            </a:pPr>
            <a:endParaRPr sz="1400">
              <a:highlight>
                <a:srgbClr val="FAFAFA"/>
              </a:highlight>
            </a:endParaRPr>
          </a:p>
          <a:p>
            <a:pPr marL="0" lvl="0" indent="0" algn="l" rtl="0">
              <a:spcBef>
                <a:spcPts val="480"/>
              </a:spcBef>
              <a:spcAft>
                <a:spcPts val="0"/>
              </a:spcAft>
              <a:buNone/>
            </a:pPr>
            <a:r>
              <a:rPr lang="en-US" sz="1400">
                <a:highlight>
                  <a:srgbClr val="FAFAFA"/>
                </a:highlight>
              </a:rPr>
              <a:t>Algorithms are harnessing volumes of macro- and micro-data to influence decisions affecting people in a range of tasks, from making movie recommendations to helping banks determine the creditworthiness of individuals.</a:t>
            </a:r>
            <a:endParaRPr sz="1400">
              <a:highlight>
                <a:srgbClr val="FAFAFA"/>
              </a:highlight>
            </a:endParaRPr>
          </a:p>
          <a:p>
            <a:pPr marL="0" lvl="0" indent="0" algn="l" rtl="0">
              <a:spcBef>
                <a:spcPts val="480"/>
              </a:spcBef>
              <a:spcAft>
                <a:spcPts val="0"/>
              </a:spcAft>
              <a:buNone/>
            </a:pPr>
            <a:endParaRPr sz="1400">
              <a:highlight>
                <a:srgbClr val="FAFAFA"/>
              </a:highlight>
            </a:endParaRPr>
          </a:p>
          <a:p>
            <a:pPr marL="0" lvl="0" indent="0" algn="l" rtl="0">
              <a:spcBef>
                <a:spcPts val="480"/>
              </a:spcBef>
              <a:spcAft>
                <a:spcPts val="0"/>
              </a:spcAft>
              <a:buNone/>
            </a:pPr>
            <a:endParaRPr sz="1400">
              <a:highlight>
                <a:srgbClr val="FAFAFA"/>
              </a:highlight>
            </a:endParaRPr>
          </a:p>
          <a:p>
            <a:pPr marL="0" lvl="0" indent="0" algn="l" rtl="0">
              <a:spcBef>
                <a:spcPts val="480"/>
              </a:spcBef>
              <a:spcAft>
                <a:spcPts val="0"/>
              </a:spcAft>
              <a:buNone/>
            </a:pPr>
            <a:r>
              <a:rPr lang="en-US"/>
              <a:t>Hand to Bri for the last bullet</a:t>
            </a:r>
            <a:endParaRPr/>
          </a:p>
        </p:txBody>
      </p:sp>
      <p:sp>
        <p:nvSpPr>
          <p:cNvPr id="306" name="Google Shape;306;gf8aa309a24_1_13: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f8aa309a24_1_2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f8aa309a24_1_22: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a:t>Reinventing AI and ML to contextualize and enhance how we build and think about technology and our theories of change</a:t>
            </a:r>
            <a:endParaRPr/>
          </a:p>
        </p:txBody>
      </p:sp>
      <p:sp>
        <p:nvSpPr>
          <p:cNvPr id="315" name="Google Shape;315;gf8aa309a24_1_22: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328b01d91_0_196:notes"/>
          <p:cNvSpPr>
            <a:spLocks noGrp="1" noRot="1" noChangeAspect="1"/>
          </p:cNvSpPr>
          <p:nvPr>
            <p:ph type="sldImg" idx="2"/>
          </p:nvPr>
        </p:nvSpPr>
        <p:spPr>
          <a:xfrm>
            <a:off x="389773" y="697230"/>
            <a:ext cx="62316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328b01d91_0_196: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f8aa309a24_1_6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f8aa309a24_1_61: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
        <p:nvSpPr>
          <p:cNvPr id="333" name="Google Shape;333;gf8aa309a24_1_61: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f8aa309a24_1_9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f8aa309a24_1_99: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
        <p:nvSpPr>
          <p:cNvPr id="365" name="Google Shape;365;gf8aa309a24_1_99: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f8aa309a24_1_14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f8aa309a24_1_143: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
        <p:nvSpPr>
          <p:cNvPr id="404" name="Google Shape;404;gf8aa309a24_1_143: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f8aa309a24_1_18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f8aa309a24_1_187: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
        <p:nvSpPr>
          <p:cNvPr id="412" name="Google Shape;412;gf8aa309a24_1_187: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f328b01d91_0_1716: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f328b01d91_0_1716: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f328b01d91_0_428: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f328b01d91_0_428: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f328b01d91_0_2486: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f328b01d91_0_2486: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a:t>Describe pics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f8aa309a24_0_0: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8aa309a24_0_0: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f328b01d91_0_619: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f328b01d91_0_619: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f328b01d91_0_716:notes"/>
          <p:cNvSpPr>
            <a:spLocks noGrp="1" noRot="1" noChangeAspect="1"/>
          </p:cNvSpPr>
          <p:nvPr>
            <p:ph type="sldImg" idx="2"/>
          </p:nvPr>
        </p:nvSpPr>
        <p:spPr>
          <a:xfrm>
            <a:off x="389773" y="697230"/>
            <a:ext cx="62316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f328b01d91_0_716: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f328b01d91_0_812:notes"/>
          <p:cNvSpPr>
            <a:spLocks noGrp="1" noRot="1" noChangeAspect="1"/>
          </p:cNvSpPr>
          <p:nvPr>
            <p:ph type="sldImg" idx="2"/>
          </p:nvPr>
        </p:nvSpPr>
        <p:spPr>
          <a:xfrm>
            <a:off x="389773" y="697230"/>
            <a:ext cx="62316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f328b01d91_0_812: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f328b01d91_0_901:notes"/>
          <p:cNvSpPr>
            <a:spLocks noGrp="1" noRot="1" noChangeAspect="1"/>
          </p:cNvSpPr>
          <p:nvPr>
            <p:ph type="sldImg" idx="2"/>
          </p:nvPr>
        </p:nvSpPr>
        <p:spPr>
          <a:xfrm>
            <a:off x="389658" y="697230"/>
            <a:ext cx="62319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f328b01d91_0_901: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7" name="Google Shape;1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18" name="Google Shape;1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6"/>
        <p:cNvGrpSpPr/>
        <p:nvPr/>
      </p:nvGrpSpPr>
      <p:grpSpPr>
        <a:xfrm>
          <a:off x="0" y="0"/>
          <a:ext cx="0" cy="0"/>
          <a:chOff x="0" y="0"/>
          <a:chExt cx="0" cy="0"/>
        </a:xfrm>
      </p:grpSpPr>
      <p:grpSp>
        <p:nvGrpSpPr>
          <p:cNvPr id="77" name="Google Shape;77;gf328b01d91_0_327"/>
          <p:cNvGrpSpPr/>
          <p:nvPr/>
        </p:nvGrpSpPr>
        <p:grpSpPr>
          <a:xfrm>
            <a:off x="0" y="5204762"/>
            <a:ext cx="12191695" cy="1653192"/>
            <a:chOff x="0" y="3903669"/>
            <a:chExt cx="9144000" cy="1239925"/>
          </a:xfrm>
        </p:grpSpPr>
        <p:sp>
          <p:nvSpPr>
            <p:cNvPr id="78" name="Google Shape;78;gf328b01d91_0_327"/>
            <p:cNvSpPr/>
            <p:nvPr/>
          </p:nvSpPr>
          <p:spPr>
            <a:xfrm>
              <a:off x="8154895" y="3903669"/>
              <a:ext cx="989100" cy="987900"/>
            </a:xfrm>
            <a:prstGeom prst="rtTriangle">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gf328b01d91_0_327"/>
            <p:cNvSpPr/>
            <p:nvPr/>
          </p:nvSpPr>
          <p:spPr>
            <a:xfrm flipH="1">
              <a:off x="6181163" y="3903669"/>
              <a:ext cx="989100" cy="987900"/>
            </a:xfrm>
            <a:prstGeom prst="rtTriangle">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gf328b01d91_0_327"/>
            <p:cNvSpPr/>
            <p:nvPr/>
          </p:nvSpPr>
          <p:spPr>
            <a:xfrm>
              <a:off x="7170274" y="3903669"/>
              <a:ext cx="989100" cy="987900"/>
            </a:xfrm>
            <a:prstGeom prst="rect">
              <a:avLst/>
            </a:pr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gf328b01d91_0_327"/>
            <p:cNvSpPr/>
            <p:nvPr/>
          </p:nvSpPr>
          <p:spPr>
            <a:xfrm rot="10800000">
              <a:off x="8154757" y="3903682"/>
              <a:ext cx="989100" cy="987900"/>
            </a:xfrm>
            <a:prstGeom prst="rtTriangle">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gf328b01d91_0_327"/>
            <p:cNvSpPr/>
            <p:nvPr/>
          </p:nvSpPr>
          <p:spPr>
            <a:xfrm>
              <a:off x="0" y="4891594"/>
              <a:ext cx="9144000" cy="252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3" name="Google Shape;83;gf328b01d91_0_327"/>
          <p:cNvSpPr txBox="1">
            <a:spLocks noGrp="1"/>
          </p:cNvSpPr>
          <p:nvPr>
            <p:ph type="title"/>
          </p:nvPr>
        </p:nvSpPr>
        <p:spPr>
          <a:xfrm>
            <a:off x="415600" y="546667"/>
            <a:ext cx="11360700" cy="810300"/>
          </a:xfrm>
          <a:prstGeom prst="rect">
            <a:avLst/>
          </a:prstGeom>
        </p:spPr>
        <p:txBody>
          <a:bodyPr spcFirstLastPara="1" wrap="square" lIns="0" tIns="45700" rIns="0" bIns="0" anchor="t" anchorCtr="0">
            <a:sp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4" name="Google Shape;84;gf328b01d91_0_327"/>
          <p:cNvSpPr txBox="1">
            <a:spLocks noGrp="1"/>
          </p:cNvSpPr>
          <p:nvPr>
            <p:ph type="body" idx="1"/>
          </p:nvPr>
        </p:nvSpPr>
        <p:spPr>
          <a:xfrm>
            <a:off x="415600" y="1639833"/>
            <a:ext cx="11360700" cy="44520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gf328b01d91_0_327"/>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86"/>
        <p:cNvGrpSpPr/>
        <p:nvPr/>
      </p:nvGrpSpPr>
      <p:grpSpPr>
        <a:xfrm>
          <a:off x="0" y="0"/>
          <a:ext cx="0" cy="0"/>
          <a:chOff x="0" y="0"/>
          <a:chExt cx="0" cy="0"/>
        </a:xfrm>
      </p:grpSpPr>
      <p:grpSp>
        <p:nvGrpSpPr>
          <p:cNvPr id="87" name="Google Shape;87;gf328b01d91_0_515"/>
          <p:cNvGrpSpPr/>
          <p:nvPr/>
        </p:nvGrpSpPr>
        <p:grpSpPr>
          <a:xfrm>
            <a:off x="8130968" y="7"/>
            <a:ext cx="4060732" cy="2707359"/>
            <a:chOff x="6098378" y="5"/>
            <a:chExt cx="3045625" cy="2030570"/>
          </a:xfrm>
        </p:grpSpPr>
        <p:sp>
          <p:nvSpPr>
            <p:cNvPr id="88" name="Google Shape;88;gf328b01d91_0_515"/>
            <p:cNvSpPr/>
            <p:nvPr/>
          </p:nvSpPr>
          <p:spPr>
            <a:xfrm>
              <a:off x="8128803" y="16"/>
              <a:ext cx="1015200" cy="10152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 name="Google Shape;89;gf328b01d91_0_515"/>
            <p:cNvSpPr/>
            <p:nvPr/>
          </p:nvSpPr>
          <p:spPr>
            <a:xfrm flipH="1">
              <a:off x="7113463" y="5"/>
              <a:ext cx="1015200" cy="1015200"/>
            </a:xfrm>
            <a:prstGeom prst="rtTriangle">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 name="Google Shape;90;gf328b01d91_0_515"/>
            <p:cNvSpPr/>
            <p:nvPr/>
          </p:nvSpPr>
          <p:spPr>
            <a:xfrm rot="10800000" flipH="1">
              <a:off x="7113588" y="107"/>
              <a:ext cx="1015200" cy="1015200"/>
            </a:xfrm>
            <a:prstGeom prst="rtTriangle">
              <a:avLst/>
            </a:pr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 name="Google Shape;91;gf328b01d91_0_515"/>
            <p:cNvSpPr/>
            <p:nvPr/>
          </p:nvSpPr>
          <p:spPr>
            <a:xfrm rot="10800000">
              <a:off x="6098378" y="97"/>
              <a:ext cx="1015200" cy="10152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 name="Google Shape;92;gf328b01d91_0_515"/>
            <p:cNvSpPr/>
            <p:nvPr/>
          </p:nvSpPr>
          <p:spPr>
            <a:xfrm rot="10800000">
              <a:off x="8128789" y="1015375"/>
              <a:ext cx="1015200" cy="1015200"/>
            </a:xfrm>
            <a:prstGeom prst="rtTriangle">
              <a:avLst/>
            </a:pr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 name="Google Shape;93;gf328b01d91_0_515"/>
          <p:cNvSpPr txBox="1">
            <a:spLocks noGrp="1"/>
          </p:cNvSpPr>
          <p:nvPr>
            <p:ph type="title"/>
          </p:nvPr>
        </p:nvSpPr>
        <p:spPr>
          <a:xfrm>
            <a:off x="797467" y="2869796"/>
            <a:ext cx="10962900" cy="1118400"/>
          </a:xfrm>
          <a:prstGeom prst="rect">
            <a:avLst/>
          </a:prstGeom>
        </p:spPr>
        <p:txBody>
          <a:bodyPr spcFirstLastPara="1" wrap="square" lIns="0" tIns="45700" rIns="0" bIns="0" anchor="ctr" anchorCtr="0">
            <a:spAutoFit/>
          </a:bodyPr>
          <a:lstStyle>
            <a:lvl1pPr lvl="0" rtl="0">
              <a:spcBef>
                <a:spcPts val="0"/>
              </a:spcBef>
              <a:spcAft>
                <a:spcPts val="0"/>
              </a:spcAft>
              <a:buClr>
                <a:schemeClr val="lt1"/>
              </a:buClr>
              <a:buSzPts val="5600"/>
              <a:buNone/>
              <a:defRPr sz="5600">
                <a:solidFill>
                  <a:schemeClr val="lt1"/>
                </a:solidFill>
              </a:defRPr>
            </a:lvl1pPr>
            <a:lvl2pPr lvl="1" rtl="0">
              <a:spcBef>
                <a:spcPts val="0"/>
              </a:spcBef>
              <a:spcAft>
                <a:spcPts val="0"/>
              </a:spcAft>
              <a:buClr>
                <a:schemeClr val="lt1"/>
              </a:buClr>
              <a:buSzPts val="5600"/>
              <a:buNone/>
              <a:defRPr sz="5600">
                <a:solidFill>
                  <a:schemeClr val="lt1"/>
                </a:solidFill>
              </a:defRPr>
            </a:lvl2pPr>
            <a:lvl3pPr lvl="2" rtl="0">
              <a:spcBef>
                <a:spcPts val="0"/>
              </a:spcBef>
              <a:spcAft>
                <a:spcPts val="0"/>
              </a:spcAft>
              <a:buClr>
                <a:schemeClr val="lt1"/>
              </a:buClr>
              <a:buSzPts val="5600"/>
              <a:buNone/>
              <a:defRPr sz="5600">
                <a:solidFill>
                  <a:schemeClr val="lt1"/>
                </a:solidFill>
              </a:defRPr>
            </a:lvl3pPr>
            <a:lvl4pPr lvl="3" rtl="0">
              <a:spcBef>
                <a:spcPts val="0"/>
              </a:spcBef>
              <a:spcAft>
                <a:spcPts val="0"/>
              </a:spcAft>
              <a:buClr>
                <a:schemeClr val="lt1"/>
              </a:buClr>
              <a:buSzPts val="5600"/>
              <a:buNone/>
              <a:defRPr sz="5600">
                <a:solidFill>
                  <a:schemeClr val="lt1"/>
                </a:solidFill>
              </a:defRPr>
            </a:lvl4pPr>
            <a:lvl5pPr lvl="4" rtl="0">
              <a:spcBef>
                <a:spcPts val="0"/>
              </a:spcBef>
              <a:spcAft>
                <a:spcPts val="0"/>
              </a:spcAft>
              <a:buClr>
                <a:schemeClr val="lt1"/>
              </a:buClr>
              <a:buSzPts val="5600"/>
              <a:buNone/>
              <a:defRPr sz="5600">
                <a:solidFill>
                  <a:schemeClr val="lt1"/>
                </a:solidFill>
              </a:defRPr>
            </a:lvl5pPr>
            <a:lvl6pPr lvl="5" rtl="0">
              <a:spcBef>
                <a:spcPts val="0"/>
              </a:spcBef>
              <a:spcAft>
                <a:spcPts val="0"/>
              </a:spcAft>
              <a:buClr>
                <a:schemeClr val="lt1"/>
              </a:buClr>
              <a:buSzPts val="5600"/>
              <a:buNone/>
              <a:defRPr sz="5600">
                <a:solidFill>
                  <a:schemeClr val="lt1"/>
                </a:solidFill>
              </a:defRPr>
            </a:lvl6pPr>
            <a:lvl7pPr lvl="6" rtl="0">
              <a:spcBef>
                <a:spcPts val="0"/>
              </a:spcBef>
              <a:spcAft>
                <a:spcPts val="0"/>
              </a:spcAft>
              <a:buClr>
                <a:schemeClr val="lt1"/>
              </a:buClr>
              <a:buSzPts val="5600"/>
              <a:buNone/>
              <a:defRPr sz="5600">
                <a:solidFill>
                  <a:schemeClr val="lt1"/>
                </a:solidFill>
              </a:defRPr>
            </a:lvl7pPr>
            <a:lvl8pPr lvl="7" rtl="0">
              <a:spcBef>
                <a:spcPts val="0"/>
              </a:spcBef>
              <a:spcAft>
                <a:spcPts val="0"/>
              </a:spcAft>
              <a:buClr>
                <a:schemeClr val="lt1"/>
              </a:buClr>
              <a:buSzPts val="5600"/>
              <a:buNone/>
              <a:defRPr sz="5600">
                <a:solidFill>
                  <a:schemeClr val="lt1"/>
                </a:solidFill>
              </a:defRPr>
            </a:lvl8pPr>
            <a:lvl9pPr lvl="8" rtl="0">
              <a:spcBef>
                <a:spcPts val="0"/>
              </a:spcBef>
              <a:spcAft>
                <a:spcPts val="0"/>
              </a:spcAft>
              <a:buClr>
                <a:schemeClr val="lt1"/>
              </a:buClr>
              <a:buSzPts val="5600"/>
              <a:buNone/>
              <a:defRPr sz="5600">
                <a:solidFill>
                  <a:schemeClr val="lt1"/>
                </a:solidFill>
              </a:defRPr>
            </a:lvl9pPr>
          </a:lstStyle>
          <a:p>
            <a:endParaRPr/>
          </a:p>
        </p:txBody>
      </p:sp>
      <p:sp>
        <p:nvSpPr>
          <p:cNvPr id="94" name="Google Shape;94;gf328b01d91_0_515"/>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sp>
        <p:nvSpPr>
          <p:cNvPr id="96" name="Google Shape;96;gf328b01d91_0_707"/>
          <p:cNvSpPr/>
          <p:nvPr/>
        </p:nvSpPr>
        <p:spPr>
          <a:xfrm>
            <a:off x="6096000" y="-233"/>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cxnSp>
        <p:nvCxnSpPr>
          <p:cNvPr id="97" name="Google Shape;97;gf328b01d91_0_707"/>
          <p:cNvCxnSpPr/>
          <p:nvPr/>
        </p:nvCxnSpPr>
        <p:spPr>
          <a:xfrm>
            <a:off x="6706233" y="5994000"/>
            <a:ext cx="624300" cy="0"/>
          </a:xfrm>
          <a:prstGeom prst="straightConnector1">
            <a:avLst/>
          </a:prstGeom>
          <a:noFill/>
          <a:ln w="19050" cap="flat" cmpd="sng">
            <a:solidFill>
              <a:schemeClr val="lt1"/>
            </a:solidFill>
            <a:prstDash val="solid"/>
            <a:round/>
            <a:headEnd type="none" w="sm" len="sm"/>
            <a:tailEnd type="none" w="sm" len="sm"/>
          </a:ln>
        </p:spPr>
      </p:cxnSp>
      <p:sp>
        <p:nvSpPr>
          <p:cNvPr id="98" name="Google Shape;98;gf328b01d91_0_707"/>
          <p:cNvSpPr txBox="1">
            <a:spLocks noGrp="1"/>
          </p:cNvSpPr>
          <p:nvPr>
            <p:ph type="title"/>
          </p:nvPr>
        </p:nvSpPr>
        <p:spPr>
          <a:xfrm>
            <a:off x="354000" y="1534800"/>
            <a:ext cx="5393700" cy="2085900"/>
          </a:xfrm>
          <a:prstGeom prst="rect">
            <a:avLst/>
          </a:prstGeom>
        </p:spPr>
        <p:txBody>
          <a:bodyPr spcFirstLastPara="1" wrap="square" lIns="0" tIns="45700" rIns="0" bIns="0" anchor="b" anchorCtr="0">
            <a:sp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endParaRPr/>
          </a:p>
        </p:txBody>
      </p:sp>
      <p:sp>
        <p:nvSpPr>
          <p:cNvPr id="99" name="Google Shape;99;gf328b01d91_0_707"/>
          <p:cNvSpPr txBox="1">
            <a:spLocks noGrp="1"/>
          </p:cNvSpPr>
          <p:nvPr>
            <p:ph type="subTitle" idx="1"/>
          </p:nvPr>
        </p:nvSpPr>
        <p:spPr>
          <a:xfrm>
            <a:off x="354000" y="3692002"/>
            <a:ext cx="5393700" cy="1692300"/>
          </a:xfrm>
          <a:prstGeom prst="rect">
            <a:avLst/>
          </a:prstGeom>
          <a:noFill/>
          <a:ln>
            <a:noFill/>
          </a:ln>
        </p:spPr>
        <p:txBody>
          <a:bodyPr spcFirstLastPara="1" wrap="square" lIns="121900" tIns="121900" rIns="121900" bIns="121900"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0" name="Google Shape;100;gf328b01d91_0_707"/>
          <p:cNvSpPr txBox="1">
            <a:spLocks noGrp="1"/>
          </p:cNvSpPr>
          <p:nvPr>
            <p:ph type="body" idx="2"/>
          </p:nvPr>
        </p:nvSpPr>
        <p:spPr>
          <a:xfrm>
            <a:off x="6586000" y="965600"/>
            <a:ext cx="5115900" cy="4926900"/>
          </a:xfrm>
          <a:prstGeom prst="rect">
            <a:avLst/>
          </a:prstGeom>
          <a:noFill/>
          <a:ln>
            <a:noFill/>
          </a:ln>
        </p:spPr>
        <p:txBody>
          <a:bodyPr spcFirstLastPara="1" wrap="square" lIns="121900" tIns="121900" rIns="121900" bIns="121900" anchor="ctr" anchorCtr="0">
            <a:noAutofit/>
          </a:bodyPr>
          <a:lstStyle>
            <a:lvl1pPr marL="457200" lvl="0" indent="-349250" rtl="0">
              <a:spcBef>
                <a:spcPts val="0"/>
              </a:spcBef>
              <a:spcAft>
                <a:spcPts val="0"/>
              </a:spcAft>
              <a:buClr>
                <a:schemeClr val="lt1"/>
              </a:buClr>
              <a:buSzPts val="1900"/>
              <a:buChar char="●"/>
              <a:defRPr sz="1900">
                <a:solidFill>
                  <a:schemeClr val="lt1"/>
                </a:solidFill>
              </a:defRPr>
            </a:lvl1pPr>
            <a:lvl2pPr marL="914400" lvl="1" indent="-349250" rtl="0">
              <a:spcBef>
                <a:spcPts val="0"/>
              </a:spcBef>
              <a:spcAft>
                <a:spcPts val="0"/>
              </a:spcAft>
              <a:buClr>
                <a:schemeClr val="lt1"/>
              </a:buClr>
              <a:buSzPts val="1900"/>
              <a:buChar char="○"/>
              <a:defRPr sz="1900">
                <a:solidFill>
                  <a:schemeClr val="lt1"/>
                </a:solidFill>
              </a:defRPr>
            </a:lvl2pPr>
            <a:lvl3pPr marL="1371600" lvl="2" indent="-349250" rtl="0">
              <a:spcBef>
                <a:spcPts val="0"/>
              </a:spcBef>
              <a:spcAft>
                <a:spcPts val="0"/>
              </a:spcAft>
              <a:buClr>
                <a:schemeClr val="lt1"/>
              </a:buClr>
              <a:buSzPts val="1900"/>
              <a:buChar char="■"/>
              <a:defRPr sz="1900">
                <a:solidFill>
                  <a:schemeClr val="lt1"/>
                </a:solidFill>
              </a:defRPr>
            </a:lvl3pPr>
            <a:lvl4pPr marL="1828800" lvl="3" indent="-349250" rtl="0">
              <a:spcBef>
                <a:spcPts val="0"/>
              </a:spcBef>
              <a:spcAft>
                <a:spcPts val="0"/>
              </a:spcAft>
              <a:buClr>
                <a:schemeClr val="lt1"/>
              </a:buClr>
              <a:buSzPts val="1900"/>
              <a:buChar char="●"/>
              <a:defRPr sz="1900">
                <a:solidFill>
                  <a:schemeClr val="lt1"/>
                </a:solidFill>
              </a:defRPr>
            </a:lvl4pPr>
            <a:lvl5pPr marL="2286000" lvl="4" indent="-349250" rtl="0">
              <a:spcBef>
                <a:spcPts val="0"/>
              </a:spcBef>
              <a:spcAft>
                <a:spcPts val="0"/>
              </a:spcAft>
              <a:buClr>
                <a:schemeClr val="lt1"/>
              </a:buClr>
              <a:buSzPts val="1900"/>
              <a:buChar char="○"/>
              <a:defRPr sz="1900">
                <a:solidFill>
                  <a:schemeClr val="lt1"/>
                </a:solidFill>
              </a:defRPr>
            </a:lvl5pPr>
            <a:lvl6pPr marL="2743200" lvl="5" indent="-349250" rtl="0">
              <a:spcBef>
                <a:spcPts val="0"/>
              </a:spcBef>
              <a:spcAft>
                <a:spcPts val="0"/>
              </a:spcAft>
              <a:buClr>
                <a:schemeClr val="lt1"/>
              </a:buClr>
              <a:buSzPts val="1900"/>
              <a:buChar char="■"/>
              <a:defRPr sz="1900">
                <a:solidFill>
                  <a:schemeClr val="lt1"/>
                </a:solidFill>
              </a:defRPr>
            </a:lvl6pPr>
            <a:lvl7pPr marL="3200400" lvl="6" indent="-349250" rtl="0">
              <a:spcBef>
                <a:spcPts val="0"/>
              </a:spcBef>
              <a:spcAft>
                <a:spcPts val="0"/>
              </a:spcAft>
              <a:buClr>
                <a:schemeClr val="lt1"/>
              </a:buClr>
              <a:buSzPts val="1900"/>
              <a:buChar char="●"/>
              <a:defRPr sz="1900">
                <a:solidFill>
                  <a:schemeClr val="lt1"/>
                </a:solidFill>
              </a:defRPr>
            </a:lvl7pPr>
            <a:lvl8pPr marL="3657600" lvl="7" indent="-349250" rtl="0">
              <a:spcBef>
                <a:spcPts val="0"/>
              </a:spcBef>
              <a:spcAft>
                <a:spcPts val="0"/>
              </a:spcAft>
              <a:buClr>
                <a:schemeClr val="lt1"/>
              </a:buClr>
              <a:buSzPts val="1900"/>
              <a:buChar char="○"/>
              <a:defRPr sz="1900">
                <a:solidFill>
                  <a:schemeClr val="lt1"/>
                </a:solidFill>
              </a:defRPr>
            </a:lvl8pPr>
            <a:lvl9pPr marL="4114800" lvl="8" indent="-349250" rtl="0">
              <a:spcBef>
                <a:spcPts val="0"/>
              </a:spcBef>
              <a:spcAft>
                <a:spcPts val="0"/>
              </a:spcAft>
              <a:buClr>
                <a:schemeClr val="lt1"/>
              </a:buClr>
              <a:buSzPts val="1900"/>
              <a:buChar char="■"/>
              <a:defRPr sz="1900">
                <a:solidFill>
                  <a:schemeClr val="lt1"/>
                </a:solidFill>
              </a:defRPr>
            </a:lvl9pPr>
          </a:lstStyle>
          <a:p>
            <a:endParaRPr/>
          </a:p>
        </p:txBody>
      </p:sp>
      <p:sp>
        <p:nvSpPr>
          <p:cNvPr id="101" name="Google Shape;101;gf328b01d91_0_707"/>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_TITLE_AND_DESCRIPTION_1">
  <p:cSld name="SECTION_TITLE_AND_DESCRIPTION_1">
    <p:spTree>
      <p:nvGrpSpPr>
        <p:cNvPr id="1" name="Shape 102"/>
        <p:cNvGrpSpPr/>
        <p:nvPr/>
      </p:nvGrpSpPr>
      <p:grpSpPr>
        <a:xfrm>
          <a:off x="0" y="0"/>
          <a:ext cx="0" cy="0"/>
          <a:chOff x="0" y="0"/>
          <a:chExt cx="0" cy="0"/>
        </a:xfrm>
      </p:grpSpPr>
      <p:sp>
        <p:nvSpPr>
          <p:cNvPr id="103" name="Google Shape;103;gf328b01d91_0_805"/>
          <p:cNvSpPr/>
          <p:nvPr/>
        </p:nvSpPr>
        <p:spPr>
          <a:xfrm>
            <a:off x="6096000" y="-233"/>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cxnSp>
        <p:nvCxnSpPr>
          <p:cNvPr id="104" name="Google Shape;104;gf328b01d91_0_805"/>
          <p:cNvCxnSpPr/>
          <p:nvPr/>
        </p:nvCxnSpPr>
        <p:spPr>
          <a:xfrm>
            <a:off x="6706233" y="5994000"/>
            <a:ext cx="624300" cy="0"/>
          </a:xfrm>
          <a:prstGeom prst="straightConnector1">
            <a:avLst/>
          </a:prstGeom>
          <a:noFill/>
          <a:ln w="19050" cap="flat" cmpd="sng">
            <a:solidFill>
              <a:schemeClr val="lt1"/>
            </a:solidFill>
            <a:prstDash val="solid"/>
            <a:round/>
            <a:headEnd type="none" w="sm" len="sm"/>
            <a:tailEnd type="none" w="sm" len="sm"/>
          </a:ln>
        </p:spPr>
      </p:cxnSp>
      <p:sp>
        <p:nvSpPr>
          <p:cNvPr id="105" name="Google Shape;105;gf328b01d91_0_805"/>
          <p:cNvSpPr txBox="1">
            <a:spLocks noGrp="1"/>
          </p:cNvSpPr>
          <p:nvPr>
            <p:ph type="title"/>
          </p:nvPr>
        </p:nvSpPr>
        <p:spPr>
          <a:xfrm>
            <a:off x="354000" y="1534800"/>
            <a:ext cx="5393700" cy="2085900"/>
          </a:xfrm>
          <a:prstGeom prst="rect">
            <a:avLst/>
          </a:prstGeom>
        </p:spPr>
        <p:txBody>
          <a:bodyPr spcFirstLastPara="1" wrap="square" lIns="0" tIns="45700" rIns="0" bIns="0" anchor="b" anchorCtr="0">
            <a:sp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endParaRPr/>
          </a:p>
        </p:txBody>
      </p:sp>
      <p:sp>
        <p:nvSpPr>
          <p:cNvPr id="106" name="Google Shape;106;gf328b01d91_0_805"/>
          <p:cNvSpPr txBox="1">
            <a:spLocks noGrp="1"/>
          </p:cNvSpPr>
          <p:nvPr>
            <p:ph type="subTitle" idx="1"/>
          </p:nvPr>
        </p:nvSpPr>
        <p:spPr>
          <a:xfrm>
            <a:off x="354000" y="3692002"/>
            <a:ext cx="5393700" cy="1692300"/>
          </a:xfrm>
          <a:prstGeom prst="rect">
            <a:avLst/>
          </a:prstGeom>
          <a:noFill/>
          <a:ln>
            <a:noFill/>
          </a:ln>
        </p:spPr>
        <p:txBody>
          <a:bodyPr spcFirstLastPara="1" wrap="square" lIns="121900" tIns="121900" rIns="121900" bIns="121900"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7" name="Google Shape;107;gf328b01d91_0_805"/>
          <p:cNvSpPr txBox="1">
            <a:spLocks noGrp="1"/>
          </p:cNvSpPr>
          <p:nvPr>
            <p:ph type="body" idx="2"/>
          </p:nvPr>
        </p:nvSpPr>
        <p:spPr>
          <a:xfrm>
            <a:off x="6586000" y="965600"/>
            <a:ext cx="5115900" cy="4926900"/>
          </a:xfrm>
          <a:prstGeom prst="rect">
            <a:avLst/>
          </a:prstGeom>
          <a:noFill/>
          <a:ln>
            <a:noFill/>
          </a:ln>
        </p:spPr>
        <p:txBody>
          <a:bodyPr spcFirstLastPara="1" wrap="square" lIns="121900" tIns="121900" rIns="121900" bIns="121900" anchor="ctr" anchorCtr="0">
            <a:noAutofit/>
          </a:bodyPr>
          <a:lstStyle>
            <a:lvl1pPr marL="457200" lvl="0" indent="-349250" rtl="0">
              <a:spcBef>
                <a:spcPts val="0"/>
              </a:spcBef>
              <a:spcAft>
                <a:spcPts val="0"/>
              </a:spcAft>
              <a:buClr>
                <a:schemeClr val="lt1"/>
              </a:buClr>
              <a:buSzPts val="1900"/>
              <a:buChar char="●"/>
              <a:defRPr sz="1900">
                <a:solidFill>
                  <a:schemeClr val="lt1"/>
                </a:solidFill>
              </a:defRPr>
            </a:lvl1pPr>
            <a:lvl2pPr marL="914400" lvl="1" indent="-349250" rtl="0">
              <a:spcBef>
                <a:spcPts val="0"/>
              </a:spcBef>
              <a:spcAft>
                <a:spcPts val="0"/>
              </a:spcAft>
              <a:buClr>
                <a:schemeClr val="lt1"/>
              </a:buClr>
              <a:buSzPts val="1900"/>
              <a:buChar char="○"/>
              <a:defRPr sz="1900">
                <a:solidFill>
                  <a:schemeClr val="lt1"/>
                </a:solidFill>
              </a:defRPr>
            </a:lvl2pPr>
            <a:lvl3pPr marL="1371600" lvl="2" indent="-349250" rtl="0">
              <a:spcBef>
                <a:spcPts val="0"/>
              </a:spcBef>
              <a:spcAft>
                <a:spcPts val="0"/>
              </a:spcAft>
              <a:buClr>
                <a:schemeClr val="lt1"/>
              </a:buClr>
              <a:buSzPts val="1900"/>
              <a:buChar char="■"/>
              <a:defRPr sz="1900">
                <a:solidFill>
                  <a:schemeClr val="lt1"/>
                </a:solidFill>
              </a:defRPr>
            </a:lvl3pPr>
            <a:lvl4pPr marL="1828800" lvl="3" indent="-349250" rtl="0">
              <a:spcBef>
                <a:spcPts val="0"/>
              </a:spcBef>
              <a:spcAft>
                <a:spcPts val="0"/>
              </a:spcAft>
              <a:buClr>
                <a:schemeClr val="lt1"/>
              </a:buClr>
              <a:buSzPts val="1900"/>
              <a:buChar char="●"/>
              <a:defRPr sz="1900">
                <a:solidFill>
                  <a:schemeClr val="lt1"/>
                </a:solidFill>
              </a:defRPr>
            </a:lvl4pPr>
            <a:lvl5pPr marL="2286000" lvl="4" indent="-349250" rtl="0">
              <a:spcBef>
                <a:spcPts val="0"/>
              </a:spcBef>
              <a:spcAft>
                <a:spcPts val="0"/>
              </a:spcAft>
              <a:buClr>
                <a:schemeClr val="lt1"/>
              </a:buClr>
              <a:buSzPts val="1900"/>
              <a:buChar char="○"/>
              <a:defRPr sz="1900">
                <a:solidFill>
                  <a:schemeClr val="lt1"/>
                </a:solidFill>
              </a:defRPr>
            </a:lvl5pPr>
            <a:lvl6pPr marL="2743200" lvl="5" indent="-349250" rtl="0">
              <a:spcBef>
                <a:spcPts val="0"/>
              </a:spcBef>
              <a:spcAft>
                <a:spcPts val="0"/>
              </a:spcAft>
              <a:buClr>
                <a:schemeClr val="lt1"/>
              </a:buClr>
              <a:buSzPts val="1900"/>
              <a:buChar char="■"/>
              <a:defRPr sz="1900">
                <a:solidFill>
                  <a:schemeClr val="lt1"/>
                </a:solidFill>
              </a:defRPr>
            </a:lvl6pPr>
            <a:lvl7pPr marL="3200400" lvl="6" indent="-349250" rtl="0">
              <a:spcBef>
                <a:spcPts val="0"/>
              </a:spcBef>
              <a:spcAft>
                <a:spcPts val="0"/>
              </a:spcAft>
              <a:buClr>
                <a:schemeClr val="lt1"/>
              </a:buClr>
              <a:buSzPts val="1900"/>
              <a:buChar char="●"/>
              <a:defRPr sz="1900">
                <a:solidFill>
                  <a:schemeClr val="lt1"/>
                </a:solidFill>
              </a:defRPr>
            </a:lvl7pPr>
            <a:lvl8pPr marL="3657600" lvl="7" indent="-349250" rtl="0">
              <a:spcBef>
                <a:spcPts val="0"/>
              </a:spcBef>
              <a:spcAft>
                <a:spcPts val="0"/>
              </a:spcAft>
              <a:buClr>
                <a:schemeClr val="lt1"/>
              </a:buClr>
              <a:buSzPts val="1900"/>
              <a:buChar char="○"/>
              <a:defRPr sz="1900">
                <a:solidFill>
                  <a:schemeClr val="lt1"/>
                </a:solidFill>
              </a:defRPr>
            </a:lvl8pPr>
            <a:lvl9pPr marL="4114800" lvl="8" indent="-349250" rtl="0">
              <a:spcBef>
                <a:spcPts val="0"/>
              </a:spcBef>
              <a:spcAft>
                <a:spcPts val="0"/>
              </a:spcAft>
              <a:buClr>
                <a:schemeClr val="lt1"/>
              </a:buClr>
              <a:buSzPts val="1900"/>
              <a:buChar char="■"/>
              <a:defRPr sz="1900">
                <a:solidFill>
                  <a:schemeClr val="lt1"/>
                </a:solidFill>
              </a:defRPr>
            </a:lvl9pPr>
          </a:lstStyle>
          <a:p>
            <a:endParaRPr/>
          </a:p>
        </p:txBody>
      </p:sp>
      <p:sp>
        <p:nvSpPr>
          <p:cNvPr id="108" name="Google Shape;108;gf328b01d91_0_805"/>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9"/>
        <p:cNvGrpSpPr/>
        <p:nvPr/>
      </p:nvGrpSpPr>
      <p:grpSpPr>
        <a:xfrm>
          <a:off x="0" y="0"/>
          <a:ext cx="0" cy="0"/>
          <a:chOff x="0" y="0"/>
          <a:chExt cx="0" cy="0"/>
        </a:xfrm>
      </p:grpSpPr>
      <p:sp>
        <p:nvSpPr>
          <p:cNvPr id="110" name="Google Shape;110;gf328b01d91_0_1084"/>
          <p:cNvSpPr txBox="1">
            <a:spLocks noGrp="1"/>
          </p:cNvSpPr>
          <p:nvPr>
            <p:ph type="title"/>
          </p:nvPr>
        </p:nvSpPr>
        <p:spPr>
          <a:xfrm>
            <a:off x="415600" y="546667"/>
            <a:ext cx="11360700" cy="810300"/>
          </a:xfrm>
          <a:prstGeom prst="rect">
            <a:avLst/>
          </a:prstGeom>
        </p:spPr>
        <p:txBody>
          <a:bodyPr spcFirstLastPara="1" wrap="square" lIns="0" tIns="45700" rIns="0" bIns="0" anchor="t" anchorCtr="0">
            <a:sp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gf328b01d91_0_1084"/>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2"/>
        <p:cNvGrpSpPr/>
        <p:nvPr/>
      </p:nvGrpSpPr>
      <p:grpSpPr>
        <a:xfrm>
          <a:off x="0" y="0"/>
          <a:ext cx="0" cy="0"/>
          <a:chOff x="0" y="0"/>
          <a:chExt cx="0" cy="0"/>
        </a:xfrm>
      </p:grpSpPr>
      <p:sp>
        <p:nvSpPr>
          <p:cNvPr id="113" name="Google Shape;113;gf328b01d91_0_1186"/>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4"/>
        <p:cNvGrpSpPr/>
        <p:nvPr/>
      </p:nvGrpSpPr>
      <p:grpSpPr>
        <a:xfrm>
          <a:off x="0" y="0"/>
          <a:ext cx="0" cy="0"/>
          <a:chOff x="0" y="0"/>
          <a:chExt cx="0" cy="0"/>
        </a:xfrm>
      </p:grpSpPr>
      <p:sp>
        <p:nvSpPr>
          <p:cNvPr id="115" name="Google Shape;115;gf328b01d91_0_1385"/>
          <p:cNvSpPr txBox="1">
            <a:spLocks noGrp="1"/>
          </p:cNvSpPr>
          <p:nvPr>
            <p:ph type="title"/>
          </p:nvPr>
        </p:nvSpPr>
        <p:spPr>
          <a:xfrm>
            <a:off x="415600" y="740800"/>
            <a:ext cx="3744000" cy="1007700"/>
          </a:xfrm>
          <a:prstGeom prst="rect">
            <a:avLst/>
          </a:prstGeom>
        </p:spPr>
        <p:txBody>
          <a:bodyPr spcFirstLastPara="1" wrap="square" lIns="0" tIns="45700" rIns="0" bIns="0" anchor="b" anchorCtr="0">
            <a:sp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116" name="Google Shape;116;gf328b01d91_0_1385"/>
          <p:cNvSpPr txBox="1">
            <a:spLocks noGrp="1"/>
          </p:cNvSpPr>
          <p:nvPr>
            <p:ph type="body" idx="1"/>
          </p:nvPr>
        </p:nvSpPr>
        <p:spPr>
          <a:xfrm>
            <a:off x="415600" y="1954405"/>
            <a:ext cx="3744000" cy="4137600"/>
          </a:xfrm>
          <a:prstGeom prst="rect">
            <a:avLst/>
          </a:prstGeom>
          <a:noFill/>
          <a:ln>
            <a:noFill/>
          </a:ln>
        </p:spPr>
        <p:txBody>
          <a:bodyPr spcFirstLastPara="1" wrap="square" lIns="121900" tIns="121900" rIns="121900" bIns="121900" anchor="ctr" anchorCtr="0">
            <a:no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17" name="Google Shape;117;gf328b01d91_0_1385"/>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gf328b01d91_0_2307"/>
          <p:cNvSpPr txBox="1">
            <a:spLocks noGrp="1"/>
          </p:cNvSpPr>
          <p:nvPr>
            <p:ph type="body" idx="1"/>
          </p:nvPr>
        </p:nvSpPr>
        <p:spPr>
          <a:xfrm>
            <a:off x="426000" y="5640767"/>
            <a:ext cx="7998300" cy="798300"/>
          </a:xfrm>
          <a:prstGeom prst="rect">
            <a:avLst/>
          </a:prstGeom>
          <a:noFill/>
          <a:ln>
            <a:noFill/>
          </a:ln>
        </p:spPr>
        <p:txBody>
          <a:bodyPr spcFirstLastPara="1" wrap="square" lIns="121900" tIns="121900" rIns="121900" bIns="121900" anchor="ctr" anchorCtr="0">
            <a:noAutofit/>
          </a:bodyPr>
          <a:lstStyle>
            <a:lvl1pPr marL="457200" lvl="0" indent="-228600" rtl="0">
              <a:lnSpc>
                <a:spcPct val="100000"/>
              </a:lnSpc>
              <a:spcBef>
                <a:spcPts val="0"/>
              </a:spcBef>
              <a:spcAft>
                <a:spcPts val="0"/>
              </a:spcAft>
              <a:buSzPts val="1900"/>
              <a:buNone/>
              <a:defRPr sz="1900"/>
            </a:lvl1pPr>
          </a:lstStyle>
          <a:p>
            <a:endParaRPr/>
          </a:p>
        </p:txBody>
      </p:sp>
      <p:sp>
        <p:nvSpPr>
          <p:cNvPr id="120" name="Google Shape;120;gf328b01d91_0_2307"/>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1"/>
        <p:cNvGrpSpPr/>
        <p:nvPr/>
      </p:nvGrpSpPr>
      <p:grpSpPr>
        <a:xfrm>
          <a:off x="0" y="0"/>
          <a:ext cx="0" cy="0"/>
          <a:chOff x="0" y="0"/>
          <a:chExt cx="0" cy="0"/>
        </a:xfrm>
      </p:grpSpPr>
      <p:sp>
        <p:nvSpPr>
          <p:cNvPr id="122" name="Google Shape;122;gf328b01d91_0_2578"/>
          <p:cNvSpPr txBox="1">
            <a:spLocks noGrp="1"/>
          </p:cNvSpPr>
          <p:nvPr>
            <p:ph type="title"/>
          </p:nvPr>
        </p:nvSpPr>
        <p:spPr>
          <a:xfrm>
            <a:off x="415600" y="546667"/>
            <a:ext cx="11360700" cy="810300"/>
          </a:xfrm>
          <a:prstGeom prst="rect">
            <a:avLst/>
          </a:prstGeom>
        </p:spPr>
        <p:txBody>
          <a:bodyPr spcFirstLastPara="1" wrap="square" lIns="0" tIns="45700" rIns="0" bIns="0" anchor="t" anchorCtr="0">
            <a:sp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3" name="Google Shape;123;gf328b01d91_0_2578"/>
          <p:cNvSpPr txBox="1">
            <a:spLocks noGrp="1"/>
          </p:cNvSpPr>
          <p:nvPr>
            <p:ph type="body" idx="1"/>
          </p:nvPr>
        </p:nvSpPr>
        <p:spPr>
          <a:xfrm>
            <a:off x="415600" y="1639967"/>
            <a:ext cx="5333100" cy="4452000"/>
          </a:xfrm>
          <a:prstGeom prst="rect">
            <a:avLst/>
          </a:prstGeom>
          <a:noFill/>
          <a:ln>
            <a:noFill/>
          </a:ln>
        </p:spPr>
        <p:txBody>
          <a:bodyPr spcFirstLastPara="1" wrap="square" lIns="121900" tIns="121900" rIns="121900" bIns="121900" anchor="ctr" anchorCtr="0">
            <a:noAutofit/>
          </a:bodyPr>
          <a:lstStyle>
            <a:lvl1pPr marL="457200" lvl="0" indent="-349250" rtl="0">
              <a:spcBef>
                <a:spcPts val="0"/>
              </a:spcBef>
              <a:spcAft>
                <a:spcPts val="0"/>
              </a:spcAft>
              <a:buSzPts val="1900"/>
              <a:buChar char="●"/>
              <a:defRPr sz="19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24" name="Google Shape;124;gf328b01d91_0_2578"/>
          <p:cNvSpPr txBox="1">
            <a:spLocks noGrp="1"/>
          </p:cNvSpPr>
          <p:nvPr>
            <p:ph type="body" idx="2"/>
          </p:nvPr>
        </p:nvSpPr>
        <p:spPr>
          <a:xfrm>
            <a:off x="6443200" y="1639967"/>
            <a:ext cx="5333100" cy="4452000"/>
          </a:xfrm>
          <a:prstGeom prst="rect">
            <a:avLst/>
          </a:prstGeom>
          <a:noFill/>
          <a:ln>
            <a:noFill/>
          </a:ln>
        </p:spPr>
        <p:txBody>
          <a:bodyPr spcFirstLastPara="1" wrap="square" lIns="121900" tIns="121900" rIns="121900" bIns="121900" anchor="ctr" anchorCtr="0">
            <a:noAutofit/>
          </a:bodyPr>
          <a:lstStyle>
            <a:lvl1pPr marL="457200" lvl="0" indent="-349250" rtl="0">
              <a:spcBef>
                <a:spcPts val="0"/>
              </a:spcBef>
              <a:spcAft>
                <a:spcPts val="0"/>
              </a:spcAft>
              <a:buSzPts val="1900"/>
              <a:buChar char="●"/>
              <a:defRPr sz="19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25" name="Google Shape;125;gf328b01d91_0_2578"/>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19"/>
        <p:cNvGrpSpPr/>
        <p:nvPr/>
      </p:nvGrpSpPr>
      <p:grpSpPr>
        <a:xfrm>
          <a:off x="0" y="0"/>
          <a:ext cx="0" cy="0"/>
          <a:chOff x="0" y="0"/>
          <a:chExt cx="0" cy="0"/>
        </a:xfrm>
      </p:grpSpPr>
      <p:sp>
        <p:nvSpPr>
          <p:cNvPr id="20" name="Google Shape;2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1" name="Google Shape;2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2" name="Google Shape;2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3" name="Google Shape;2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24"/>
        <p:cNvGrpSpPr/>
        <p:nvPr/>
      </p:nvGrpSpPr>
      <p:grpSpPr>
        <a:xfrm>
          <a:off x="0" y="0"/>
          <a:ext cx="0" cy="0"/>
          <a:chOff x="0" y="0"/>
          <a:chExt cx="0" cy="0"/>
        </a:xfrm>
      </p:grpSpPr>
      <p:sp>
        <p:nvSpPr>
          <p:cNvPr id="25" name="Google Shape;2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6" name="Google Shape;2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7" name="Google Shape;2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8" name="Google Shape;2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9" name="Google Shape;2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0" name="Google Shape;3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3" name="Google Shape;3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4" name="Google Shape;3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5" name="Google Shape;3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6" name="Google Shape;3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37"/>
        <p:cNvGrpSpPr/>
        <p:nvPr/>
      </p:nvGrpSpPr>
      <p:grpSpPr>
        <a:xfrm>
          <a:off x="0" y="0"/>
          <a:ext cx="0" cy="0"/>
          <a:chOff x="0" y="0"/>
          <a:chExt cx="0" cy="0"/>
        </a:xfrm>
      </p:grpSpPr>
      <p:sp>
        <p:nvSpPr>
          <p:cNvPr id="38" name="Google Shape;3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9" name="Google Shape;3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0" name="Google Shape;4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1" name="Google Shape;4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2" name="Google Shape;4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4" name="Google Shape;4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5" name="Google Shape;4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6"/>
        <p:cNvGrpSpPr/>
        <p:nvPr/>
      </p:nvGrpSpPr>
      <p:grpSpPr>
        <a:xfrm>
          <a:off x="0" y="0"/>
          <a:ext cx="0" cy="0"/>
          <a:chOff x="0" y="0"/>
          <a:chExt cx="0" cy="0"/>
        </a:xfrm>
      </p:grpSpPr>
      <p:sp>
        <p:nvSpPr>
          <p:cNvPr id="47" name="Google Shape;4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8" name="Google Shape;4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49"/>
        <p:cNvGrpSpPr/>
        <p:nvPr/>
      </p:nvGrpSpPr>
      <p:grpSpPr>
        <a:xfrm>
          <a:off x="0" y="0"/>
          <a:ext cx="0" cy="0"/>
          <a:chOff x="0" y="0"/>
          <a:chExt cx="0" cy="0"/>
        </a:xfrm>
      </p:grpSpPr>
      <p:sp>
        <p:nvSpPr>
          <p:cNvPr id="50" name="Google Shape;50;gf328b01d91_0_300"/>
          <p:cNvSpPr txBox="1">
            <a:spLocks noGrp="1"/>
          </p:cNvSpPr>
          <p:nvPr>
            <p:ph type="title"/>
          </p:nvPr>
        </p:nvSpPr>
        <p:spPr>
          <a:xfrm>
            <a:off x="533400" y="402449"/>
            <a:ext cx="10058400" cy="132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1" name="Google Shape;51;gf328b01d91_0_300"/>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2" name="Google Shape;52;gf328b01d91_0_300"/>
          <p:cNvSpPr txBox="1">
            <a:spLocks noGrp="1"/>
          </p:cNvSpPr>
          <p:nvPr>
            <p:ph type="body" idx="2"/>
          </p:nvPr>
        </p:nvSpPr>
        <p:spPr>
          <a:xfrm>
            <a:off x="533400" y="3124200"/>
            <a:ext cx="5711700" cy="914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53" name="Google Shape;53;gf328b01d91_0_300" descr="GSA Starmark logo"/>
          <p:cNvPicPr preferRelativeResize="0"/>
          <p:nvPr/>
        </p:nvPicPr>
        <p:blipFill rotWithShape="1">
          <a:blip r:embed="rId2">
            <a:alphaModFix/>
          </a:blip>
          <a:srcRect/>
          <a:stretch/>
        </p:blipFill>
        <p:spPr>
          <a:xfrm>
            <a:off x="6373042" y="3098800"/>
            <a:ext cx="939800" cy="939800"/>
          </a:xfrm>
          <a:prstGeom prst="rect">
            <a:avLst/>
          </a:prstGeom>
          <a:noFill/>
          <a:ln>
            <a:noFill/>
          </a:ln>
        </p:spPr>
      </p:pic>
      <p:pic>
        <p:nvPicPr>
          <p:cNvPr id="54" name="Google Shape;54;gf328b01d91_0_300" descr="Seal of the CIO Council"/>
          <p:cNvPicPr preferRelativeResize="0"/>
          <p:nvPr/>
        </p:nvPicPr>
        <p:blipFill rotWithShape="1">
          <a:blip r:embed="rId3">
            <a:alphaModFix/>
          </a:blip>
          <a:srcRect/>
          <a:stretch/>
        </p:blipFill>
        <p:spPr>
          <a:xfrm>
            <a:off x="10602790" y="3059817"/>
            <a:ext cx="979610" cy="978070"/>
          </a:xfrm>
          <a:prstGeom prst="rect">
            <a:avLst/>
          </a:prstGeom>
          <a:noFill/>
          <a:ln>
            <a:noFill/>
          </a:ln>
        </p:spPr>
      </p:pic>
      <p:sp>
        <p:nvSpPr>
          <p:cNvPr id="55" name="Google Shape;55;gf328b01d91_0_300"/>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6" name="Google Shape;56;gf328b01d91_0_300"/>
          <p:cNvSpPr txBox="1">
            <a:spLocks noGrp="1"/>
          </p:cNvSpPr>
          <p:nvPr>
            <p:ph type="body" idx="4"/>
          </p:nvPr>
        </p:nvSpPr>
        <p:spPr>
          <a:xfrm>
            <a:off x="533400" y="4857736"/>
            <a:ext cx="11049000" cy="12426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57" name="Google Shape;57;gf328b01d91_0_300"/>
          <p:cNvPicPr preferRelativeResize="0"/>
          <p:nvPr/>
        </p:nvPicPr>
        <p:blipFill rotWithShape="1">
          <a:blip r:embed="rId4">
            <a:alphaModFix/>
          </a:blip>
          <a:srcRect/>
          <a:stretch/>
        </p:blipFill>
        <p:spPr>
          <a:xfrm>
            <a:off x="7432443" y="3124551"/>
            <a:ext cx="906146" cy="913697"/>
          </a:xfrm>
          <a:prstGeom prst="rect">
            <a:avLst/>
          </a:prstGeom>
          <a:noFill/>
          <a:ln>
            <a:noFill/>
          </a:ln>
        </p:spPr>
      </p:pic>
      <p:pic>
        <p:nvPicPr>
          <p:cNvPr id="58" name="Google Shape;58;gf328b01d91_0_300"/>
          <p:cNvPicPr preferRelativeResize="0"/>
          <p:nvPr/>
        </p:nvPicPr>
        <p:blipFill rotWithShape="1">
          <a:blip r:embed="rId5">
            <a:alphaModFix/>
          </a:blip>
          <a:srcRect/>
          <a:stretch/>
        </p:blipFill>
        <p:spPr>
          <a:xfrm>
            <a:off x="8458190" y="3133905"/>
            <a:ext cx="999251" cy="915980"/>
          </a:xfrm>
          <a:prstGeom prst="rect">
            <a:avLst/>
          </a:prstGeom>
          <a:noFill/>
          <a:ln>
            <a:noFill/>
          </a:ln>
        </p:spPr>
      </p:pic>
      <p:pic>
        <p:nvPicPr>
          <p:cNvPr id="59" name="Google Shape;59;gf328b01d91_0_300"/>
          <p:cNvPicPr preferRelativeResize="0"/>
          <p:nvPr/>
        </p:nvPicPr>
        <p:blipFill rotWithShape="1">
          <a:blip r:embed="rId6">
            <a:alphaModFix/>
          </a:blip>
          <a:srcRect/>
          <a:stretch/>
        </p:blipFill>
        <p:spPr>
          <a:xfrm>
            <a:off x="9571328" y="3132310"/>
            <a:ext cx="917575" cy="91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60"/>
        <p:cNvGrpSpPr/>
        <p:nvPr/>
      </p:nvGrpSpPr>
      <p:grpSpPr>
        <a:xfrm>
          <a:off x="0" y="0"/>
          <a:ext cx="0" cy="0"/>
          <a:chOff x="0" y="0"/>
          <a:chExt cx="0" cy="0"/>
        </a:xfrm>
      </p:grpSpPr>
      <p:sp>
        <p:nvSpPr>
          <p:cNvPr id="61" name="Google Shape;61;gf328b01d91_0_311"/>
          <p:cNvSpPr txBox="1">
            <a:spLocks noGrp="1"/>
          </p:cNvSpPr>
          <p:nvPr>
            <p:ph type="title"/>
          </p:nvPr>
        </p:nvSpPr>
        <p:spPr>
          <a:xfrm>
            <a:off x="533400" y="402449"/>
            <a:ext cx="10058400" cy="132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2" name="Google Shape;62;gf328b01d91_0_311"/>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3" name="Google Shape;63;gf328b01d91_0_311"/>
          <p:cNvSpPr txBox="1">
            <a:spLocks noGrp="1"/>
          </p:cNvSpPr>
          <p:nvPr>
            <p:ph type="body" idx="2"/>
          </p:nvPr>
        </p:nvSpPr>
        <p:spPr>
          <a:xfrm>
            <a:off x="533400" y="3124200"/>
            <a:ext cx="5711700" cy="914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4" name="Google Shape;64;gf328b01d91_0_311"/>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5" name="Google Shape;65;gf328b01d91_0_311"/>
          <p:cNvSpPr txBox="1">
            <a:spLocks noGrp="1"/>
          </p:cNvSpPr>
          <p:nvPr>
            <p:ph type="body" idx="4"/>
          </p:nvPr>
        </p:nvSpPr>
        <p:spPr>
          <a:xfrm>
            <a:off x="533400" y="4857736"/>
            <a:ext cx="11049000" cy="12426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66"/>
        <p:cNvGrpSpPr/>
        <p:nvPr/>
      </p:nvGrpSpPr>
      <p:grpSpPr>
        <a:xfrm>
          <a:off x="0" y="0"/>
          <a:ext cx="0" cy="0"/>
          <a:chOff x="0" y="0"/>
          <a:chExt cx="0" cy="0"/>
        </a:xfrm>
      </p:grpSpPr>
      <p:grpSp>
        <p:nvGrpSpPr>
          <p:cNvPr id="67" name="Google Shape;67;gf328b01d91_0_317"/>
          <p:cNvGrpSpPr/>
          <p:nvPr/>
        </p:nvGrpSpPr>
        <p:grpSpPr>
          <a:xfrm>
            <a:off x="8130968" y="7"/>
            <a:ext cx="4060732" cy="2707359"/>
            <a:chOff x="6098378" y="5"/>
            <a:chExt cx="3045625" cy="2030570"/>
          </a:xfrm>
        </p:grpSpPr>
        <p:sp>
          <p:nvSpPr>
            <p:cNvPr id="68" name="Google Shape;68;gf328b01d91_0_317"/>
            <p:cNvSpPr/>
            <p:nvPr/>
          </p:nvSpPr>
          <p:spPr>
            <a:xfrm>
              <a:off x="8128803" y="16"/>
              <a:ext cx="1015200" cy="10152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gf328b01d91_0_317"/>
            <p:cNvSpPr/>
            <p:nvPr/>
          </p:nvSpPr>
          <p:spPr>
            <a:xfrm flipH="1">
              <a:off x="7113463" y="5"/>
              <a:ext cx="1015200" cy="1015200"/>
            </a:xfrm>
            <a:prstGeom prst="rtTriangle">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 name="Google Shape;70;gf328b01d91_0_317"/>
            <p:cNvSpPr/>
            <p:nvPr/>
          </p:nvSpPr>
          <p:spPr>
            <a:xfrm rot="10800000" flipH="1">
              <a:off x="7113588" y="107"/>
              <a:ext cx="1015200" cy="1015200"/>
            </a:xfrm>
            <a:prstGeom prst="rtTriangle">
              <a:avLst/>
            </a:pr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 name="Google Shape;71;gf328b01d91_0_317"/>
            <p:cNvSpPr/>
            <p:nvPr/>
          </p:nvSpPr>
          <p:spPr>
            <a:xfrm rot="10800000">
              <a:off x="6098378" y="97"/>
              <a:ext cx="1015200" cy="10152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 name="Google Shape;72;gf328b01d91_0_317"/>
            <p:cNvSpPr/>
            <p:nvPr/>
          </p:nvSpPr>
          <p:spPr>
            <a:xfrm rot="10800000">
              <a:off x="8128789" y="1015375"/>
              <a:ext cx="1015200" cy="1015200"/>
            </a:xfrm>
            <a:prstGeom prst="rtTriangle">
              <a:avLst/>
            </a:pr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3" name="Google Shape;73;gf328b01d91_0_317"/>
          <p:cNvSpPr txBox="1">
            <a:spLocks noGrp="1"/>
          </p:cNvSpPr>
          <p:nvPr>
            <p:ph type="ctrTitle"/>
          </p:nvPr>
        </p:nvSpPr>
        <p:spPr>
          <a:xfrm>
            <a:off x="797467" y="2366963"/>
            <a:ext cx="10962900" cy="1118400"/>
          </a:xfrm>
          <a:prstGeom prst="rect">
            <a:avLst/>
          </a:prstGeom>
        </p:spPr>
        <p:txBody>
          <a:bodyPr spcFirstLastPara="1" wrap="square" lIns="121900" tIns="121900" rIns="121900" bIns="121900" anchor="b" anchorCtr="0">
            <a:spAutoFit/>
          </a:bodyPr>
          <a:lstStyle>
            <a:lvl1pPr lvl="0" rtl="0">
              <a:spcBef>
                <a:spcPts val="0"/>
              </a:spcBef>
              <a:spcAft>
                <a:spcPts val="0"/>
              </a:spcAft>
              <a:buClr>
                <a:schemeClr val="lt1"/>
              </a:buClr>
              <a:buSzPts val="5600"/>
              <a:buNone/>
              <a:defRPr sz="5600">
                <a:solidFill>
                  <a:schemeClr val="lt1"/>
                </a:solidFill>
              </a:defRPr>
            </a:lvl1pPr>
            <a:lvl2pPr lvl="1" rtl="0">
              <a:spcBef>
                <a:spcPts val="0"/>
              </a:spcBef>
              <a:spcAft>
                <a:spcPts val="0"/>
              </a:spcAft>
              <a:buClr>
                <a:schemeClr val="lt1"/>
              </a:buClr>
              <a:buSzPts val="5600"/>
              <a:buNone/>
              <a:defRPr sz="5600">
                <a:solidFill>
                  <a:schemeClr val="lt1"/>
                </a:solidFill>
              </a:defRPr>
            </a:lvl2pPr>
            <a:lvl3pPr lvl="2" rtl="0">
              <a:spcBef>
                <a:spcPts val="0"/>
              </a:spcBef>
              <a:spcAft>
                <a:spcPts val="0"/>
              </a:spcAft>
              <a:buClr>
                <a:schemeClr val="lt1"/>
              </a:buClr>
              <a:buSzPts val="5600"/>
              <a:buNone/>
              <a:defRPr sz="5600">
                <a:solidFill>
                  <a:schemeClr val="lt1"/>
                </a:solidFill>
              </a:defRPr>
            </a:lvl3pPr>
            <a:lvl4pPr lvl="3" rtl="0">
              <a:spcBef>
                <a:spcPts val="0"/>
              </a:spcBef>
              <a:spcAft>
                <a:spcPts val="0"/>
              </a:spcAft>
              <a:buClr>
                <a:schemeClr val="lt1"/>
              </a:buClr>
              <a:buSzPts val="5600"/>
              <a:buNone/>
              <a:defRPr sz="5600">
                <a:solidFill>
                  <a:schemeClr val="lt1"/>
                </a:solidFill>
              </a:defRPr>
            </a:lvl4pPr>
            <a:lvl5pPr lvl="4" rtl="0">
              <a:spcBef>
                <a:spcPts val="0"/>
              </a:spcBef>
              <a:spcAft>
                <a:spcPts val="0"/>
              </a:spcAft>
              <a:buClr>
                <a:schemeClr val="lt1"/>
              </a:buClr>
              <a:buSzPts val="5600"/>
              <a:buNone/>
              <a:defRPr sz="5600">
                <a:solidFill>
                  <a:schemeClr val="lt1"/>
                </a:solidFill>
              </a:defRPr>
            </a:lvl5pPr>
            <a:lvl6pPr lvl="5" rtl="0">
              <a:spcBef>
                <a:spcPts val="0"/>
              </a:spcBef>
              <a:spcAft>
                <a:spcPts val="0"/>
              </a:spcAft>
              <a:buClr>
                <a:schemeClr val="lt1"/>
              </a:buClr>
              <a:buSzPts val="5600"/>
              <a:buNone/>
              <a:defRPr sz="5600">
                <a:solidFill>
                  <a:schemeClr val="lt1"/>
                </a:solidFill>
              </a:defRPr>
            </a:lvl6pPr>
            <a:lvl7pPr lvl="6" rtl="0">
              <a:spcBef>
                <a:spcPts val="0"/>
              </a:spcBef>
              <a:spcAft>
                <a:spcPts val="0"/>
              </a:spcAft>
              <a:buClr>
                <a:schemeClr val="lt1"/>
              </a:buClr>
              <a:buSzPts val="5600"/>
              <a:buNone/>
              <a:defRPr sz="5600">
                <a:solidFill>
                  <a:schemeClr val="lt1"/>
                </a:solidFill>
              </a:defRPr>
            </a:lvl7pPr>
            <a:lvl8pPr lvl="7" rtl="0">
              <a:spcBef>
                <a:spcPts val="0"/>
              </a:spcBef>
              <a:spcAft>
                <a:spcPts val="0"/>
              </a:spcAft>
              <a:buClr>
                <a:schemeClr val="lt1"/>
              </a:buClr>
              <a:buSzPts val="5600"/>
              <a:buNone/>
              <a:defRPr sz="5600">
                <a:solidFill>
                  <a:schemeClr val="lt1"/>
                </a:solidFill>
              </a:defRPr>
            </a:lvl8pPr>
            <a:lvl9pPr lvl="8" rtl="0">
              <a:spcBef>
                <a:spcPts val="0"/>
              </a:spcBef>
              <a:spcAft>
                <a:spcPts val="0"/>
              </a:spcAft>
              <a:buClr>
                <a:schemeClr val="lt1"/>
              </a:buClr>
              <a:buSzPts val="5600"/>
              <a:buNone/>
              <a:defRPr sz="5600">
                <a:solidFill>
                  <a:schemeClr val="lt1"/>
                </a:solidFill>
              </a:defRPr>
            </a:lvl9pPr>
          </a:lstStyle>
          <a:p>
            <a:endParaRPr/>
          </a:p>
        </p:txBody>
      </p:sp>
      <p:sp>
        <p:nvSpPr>
          <p:cNvPr id="74" name="Google Shape;74;gf328b01d91_0_317"/>
          <p:cNvSpPr txBox="1">
            <a:spLocks noGrp="1"/>
          </p:cNvSpPr>
          <p:nvPr>
            <p:ph type="subTitle" idx="1"/>
          </p:nvPr>
        </p:nvSpPr>
        <p:spPr>
          <a:xfrm>
            <a:off x="797451" y="3621217"/>
            <a:ext cx="10962900" cy="577200"/>
          </a:xfrm>
          <a:prstGeom prst="rect">
            <a:avLst/>
          </a:prstGeom>
          <a:noFill/>
          <a:ln>
            <a:noFill/>
          </a:ln>
        </p:spPr>
        <p:txBody>
          <a:bodyPr spcFirstLastPara="1" wrap="square" lIns="121900" tIns="121900" rIns="121900" bIns="121900" anchor="ctr" anchorCtr="0">
            <a:noAutofit/>
          </a:bodyPr>
          <a:lstStyle>
            <a:lvl1pPr lvl="0" rtl="0">
              <a:lnSpc>
                <a:spcPct val="100000"/>
              </a:lnSpc>
              <a:spcBef>
                <a:spcPts val="0"/>
              </a:spcBef>
              <a:spcAft>
                <a:spcPts val="0"/>
              </a:spcAft>
              <a:buClr>
                <a:schemeClr val="lt1"/>
              </a:buClr>
              <a:buSzPts val="2800"/>
              <a:buNone/>
              <a:defRPr sz="2800">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75" name="Google Shape;75;gf328b01d91_0_317"/>
          <p:cNvSpPr txBox="1">
            <a:spLocks noGrp="1"/>
          </p:cNvSpPr>
          <p:nvPr>
            <p:ph type="sldNum" idx="12"/>
          </p:nvPr>
        </p:nvSpPr>
        <p:spPr>
          <a:xfrm>
            <a:off x="11280575" y="6201587"/>
            <a:ext cx="731700" cy="524700"/>
          </a:xfrm>
          <a:prstGeom prst="rect">
            <a:avLst/>
          </a:prstGeom>
        </p:spPr>
        <p:txBody>
          <a:bodyPr spcFirstLastPara="1" wrap="square" lIns="121900" tIns="121900" rIns="121900" bIns="121900" anchor="ctr"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9"/>
        <p:cNvGrpSpPr/>
        <p:nvPr/>
      </p:nvGrpSpPr>
      <p:grpSpPr>
        <a:xfrm>
          <a:off x="0" y="0"/>
          <a:ext cx="0" cy="0"/>
          <a:chOff x="0" y="0"/>
          <a:chExt cx="0" cy="0"/>
        </a:xfrm>
      </p:grpSpPr>
      <p:pic>
        <p:nvPicPr>
          <p:cNvPr id="10" name="Google Shape;10;p5"/>
          <p:cNvPicPr preferRelativeResize="0"/>
          <p:nvPr/>
        </p:nvPicPr>
        <p:blipFill rotWithShape="1">
          <a:blip r:embed="rId20">
            <a:alphaModFix/>
          </a:blip>
          <a:srcRect/>
          <a:stretch/>
        </p:blipFill>
        <p:spPr>
          <a:xfrm>
            <a:off x="0" y="0"/>
            <a:ext cx="12188952" cy="1067645"/>
          </a:xfrm>
          <a:prstGeom prst="rect">
            <a:avLst/>
          </a:prstGeom>
          <a:noFill/>
          <a:ln>
            <a:noFill/>
          </a:ln>
        </p:spPr>
      </p:pic>
      <p:sp>
        <p:nvSpPr>
          <p:cNvPr id="11" name="Google Shape;1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Clr>
                <a:srgbClr val="000000"/>
              </a:buClr>
              <a:buSzPts val="1400"/>
              <a:buFont typeface="Arial"/>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9pPr>
          </a:lstStyle>
          <a:p>
            <a:endParaRPr/>
          </a:p>
        </p:txBody>
      </p:sp>
      <p:cxnSp>
        <p:nvCxnSpPr>
          <p:cNvPr id="12" name="Google Shape;1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sm" len="sm"/>
            <a:tailEnd type="none" w="sm" len="sm"/>
          </a:ln>
        </p:spPr>
      </p:cxnSp>
      <p:sp>
        <p:nvSpPr>
          <p:cNvPr id="13" name="Google Shape;1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2021  /  General Services Administration  / Department of Health and Human Services / Department of Labor / Merit Service Protection Board / Sponsored by the Federal CIO Council </a:t>
            </a:r>
            <a:endParaRPr sz="800" b="0" i="0" u="none" strike="noStrike" cap="none">
              <a:solidFill>
                <a:srgbClr val="006197"/>
              </a:solidFill>
              <a:latin typeface="Arial"/>
              <a:ea typeface="Arial"/>
              <a:cs typeface="Arial"/>
              <a:sym typeface="Arial"/>
            </a:endParaRPr>
          </a:p>
        </p:txBody>
      </p:sp>
      <p:sp>
        <p:nvSpPr>
          <p:cNvPr id="14" name="Google Shape;1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13.gif"/><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17.jpg"/><Relationship Id="rId5" Type="http://schemas.openxmlformats.org/officeDocument/2006/relationships/image" Target="../media/image16.png"/><Relationship Id="rId4" Type="http://schemas.openxmlformats.org/officeDocument/2006/relationships/image" Target="../media/image15.jp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image" Target="../media/image15.jpg"/><Relationship Id="rId4" Type="http://schemas.openxmlformats.org/officeDocument/2006/relationships/image" Target="../media/image22.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trumpwhitehouse.archives.gov/articles/promoting-use-trustworthy-artificial-intelligence-government/" TargetMode="External"/><Relationship Id="rId7" Type="http://schemas.openxmlformats.org/officeDocument/2006/relationships/hyperlink" Target="https://www.ai.gov/about/#NAIIO-NATIONAL-ARTIFICIAL-INTELLIGENCE-INITIATIVE-OFFICE" TargetMode="External"/><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hyperlink" Target="https://www.nitrd.gov/about/nitrd-contacts/chairs/" TargetMode="External"/><Relationship Id="rId5" Type="http://schemas.openxmlformats.org/officeDocument/2006/relationships/hyperlink" Target="https://www.ai.gov/about/#SCAI-SELECT-COMMITTEE-ON-AI" TargetMode="External"/><Relationship Id="rId4" Type="http://schemas.openxmlformats.org/officeDocument/2006/relationships/hyperlink" Target="https://www.congress.gov/116/crpt/hrpt617/CRPT-116hrpt617.pdf"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federalregister.gov/documents/2021/09/08/2021-19287/call-for-nominations-to-serve-on-the-national-artificial-intelligence-advisory-committee-and-call"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hyperlink" Target="http://cloud.gov/" TargetMode="External"/><Relationship Id="rId5" Type="http://schemas.openxmlformats.org/officeDocument/2006/relationships/hyperlink" Target="https://digital.gov/communities/artificial-intelligence/" TargetMode="External"/><Relationship Id="rId4" Type="http://schemas.openxmlformats.org/officeDocument/2006/relationships/hyperlink" Target="https://coe.gsa.gov/coe/artificial-intelligence.html"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f328b01d91_0_337"/>
          <p:cNvSpPr txBox="1">
            <a:spLocks noGrp="1"/>
          </p:cNvSpPr>
          <p:nvPr>
            <p:ph type="ctrTitle"/>
          </p:nvPr>
        </p:nvSpPr>
        <p:spPr>
          <a:xfrm>
            <a:off x="883524" y="2917950"/>
            <a:ext cx="8576100" cy="1022100"/>
          </a:xfrm>
          <a:prstGeom prst="rect">
            <a:avLst/>
          </a:prstGeom>
        </p:spPr>
        <p:txBody>
          <a:bodyPr spcFirstLastPara="1" wrap="square" lIns="121900" tIns="121900" rIns="121900" bIns="121900" anchor="b" anchorCtr="0">
            <a:spAutoFit/>
          </a:bodyPr>
          <a:lstStyle/>
          <a:p>
            <a:pPr marL="0" lvl="0" indent="0" algn="l" rtl="0">
              <a:spcBef>
                <a:spcPts val="0"/>
              </a:spcBef>
              <a:spcAft>
                <a:spcPts val="0"/>
              </a:spcAft>
              <a:buNone/>
            </a:pPr>
            <a:r>
              <a:rPr lang="en-US"/>
              <a:t>Enhancing Accessibility</a:t>
            </a:r>
            <a:endParaRPr/>
          </a:p>
        </p:txBody>
      </p:sp>
      <p:sp>
        <p:nvSpPr>
          <p:cNvPr id="131" name="Google Shape;131;gf328b01d91_0_337"/>
          <p:cNvSpPr txBox="1">
            <a:spLocks noGrp="1"/>
          </p:cNvSpPr>
          <p:nvPr>
            <p:ph type="subTitle" idx="1"/>
          </p:nvPr>
        </p:nvSpPr>
        <p:spPr>
          <a:xfrm>
            <a:off x="958226" y="2272726"/>
            <a:ext cx="10962900" cy="577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3300"/>
              <a:t>AI &amp; Machine Learning</a:t>
            </a:r>
            <a:endParaRPr/>
          </a:p>
        </p:txBody>
      </p:sp>
      <p:sp>
        <p:nvSpPr>
          <p:cNvPr id="132" name="Google Shape;132;gf328b01d91_0_337"/>
          <p:cNvSpPr txBox="1"/>
          <p:nvPr/>
        </p:nvSpPr>
        <p:spPr>
          <a:xfrm>
            <a:off x="958225" y="4575000"/>
            <a:ext cx="85761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500" i="1">
                <a:solidFill>
                  <a:schemeClr val="lt1"/>
                </a:solidFill>
                <a:latin typeface="Roboto"/>
                <a:ea typeface="Roboto"/>
                <a:cs typeface="Roboto"/>
                <a:sym typeface="Roboto"/>
              </a:rPr>
              <a:t>Bri McGowan and Pia Zaragoza</a:t>
            </a:r>
            <a:endParaRPr sz="2500" i="1">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f328b01d91_0_988"/>
          <p:cNvSpPr txBox="1">
            <a:spLocks noGrp="1"/>
          </p:cNvSpPr>
          <p:nvPr>
            <p:ph type="title"/>
          </p:nvPr>
        </p:nvSpPr>
        <p:spPr>
          <a:xfrm>
            <a:off x="415650" y="496517"/>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Strengthening AI &amp; ML Communities</a:t>
            </a:r>
            <a:endParaRPr/>
          </a:p>
        </p:txBody>
      </p:sp>
      <p:sp>
        <p:nvSpPr>
          <p:cNvPr id="193" name="Google Shape;193;gf328b01d91_0_988"/>
          <p:cNvSpPr/>
          <p:nvPr/>
        </p:nvSpPr>
        <p:spPr>
          <a:xfrm>
            <a:off x="576467" y="1739833"/>
            <a:ext cx="3292500" cy="810300"/>
          </a:xfrm>
          <a:prstGeom prst="homePlate">
            <a:avLst>
              <a:gd name="adj" fmla="val 50000"/>
            </a:avLst>
          </a:prstGeom>
          <a:solidFill>
            <a:schemeClr val="dk1"/>
          </a:solidFill>
          <a:ln>
            <a:noFill/>
          </a:ln>
        </p:spPr>
        <p:txBody>
          <a:bodyPr spcFirstLastPara="1" wrap="square" lIns="162500" tIns="162500" rIns="162500" bIns="162500" anchor="ctr" anchorCtr="0">
            <a:noAutofit/>
          </a:bodyPr>
          <a:lstStyle/>
          <a:p>
            <a:pPr marL="0" lvl="0" indent="0" algn="l" rtl="0">
              <a:spcBef>
                <a:spcPts val="0"/>
              </a:spcBef>
              <a:spcAft>
                <a:spcPts val="0"/>
              </a:spcAft>
              <a:buNone/>
            </a:pPr>
            <a:endParaRPr/>
          </a:p>
        </p:txBody>
      </p:sp>
      <p:sp>
        <p:nvSpPr>
          <p:cNvPr id="194" name="Google Shape;194;gf328b01d91_0_988"/>
          <p:cNvSpPr txBox="1">
            <a:spLocks noGrp="1"/>
          </p:cNvSpPr>
          <p:nvPr>
            <p:ph type="body" idx="1"/>
          </p:nvPr>
        </p:nvSpPr>
        <p:spPr>
          <a:xfrm>
            <a:off x="576467" y="1935434"/>
            <a:ext cx="3009600" cy="4191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1900" b="1">
                <a:solidFill>
                  <a:schemeClr val="lt1"/>
                </a:solidFill>
              </a:rPr>
              <a:t>Open Source</a:t>
            </a:r>
            <a:endParaRPr sz="1900" b="1">
              <a:solidFill>
                <a:schemeClr val="lt1"/>
              </a:solidFill>
            </a:endParaRPr>
          </a:p>
        </p:txBody>
      </p:sp>
      <p:sp>
        <p:nvSpPr>
          <p:cNvPr id="195" name="Google Shape;195;gf328b01d91_0_988"/>
          <p:cNvSpPr txBox="1">
            <a:spLocks noGrp="1"/>
          </p:cNvSpPr>
          <p:nvPr>
            <p:ph type="body" idx="2"/>
          </p:nvPr>
        </p:nvSpPr>
        <p:spPr>
          <a:xfrm>
            <a:off x="424067" y="2760767"/>
            <a:ext cx="3295500" cy="35343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2100" b="1"/>
              <a:t>Radical Collaboration</a:t>
            </a:r>
            <a:endParaRPr sz="2100" b="1"/>
          </a:p>
          <a:p>
            <a:pPr marL="0" lvl="0" indent="0" algn="ctr" rtl="0">
              <a:spcBef>
                <a:spcPts val="1100"/>
              </a:spcBef>
              <a:spcAft>
                <a:spcPts val="1100"/>
              </a:spcAft>
              <a:buNone/>
            </a:pPr>
            <a:r>
              <a:rPr lang="en-US" sz="2100"/>
              <a:t>Create accessible systems for people to contribute to open source machine learning and artificial intelligence use cases and future possibilities</a:t>
            </a:r>
            <a:endParaRPr sz="2100"/>
          </a:p>
        </p:txBody>
      </p:sp>
      <p:sp>
        <p:nvSpPr>
          <p:cNvPr id="196" name="Google Shape;196;gf328b01d91_0_988"/>
          <p:cNvSpPr/>
          <p:nvPr/>
        </p:nvSpPr>
        <p:spPr>
          <a:xfrm>
            <a:off x="4059702" y="1739833"/>
            <a:ext cx="3680700" cy="810300"/>
          </a:xfrm>
          <a:prstGeom prst="chevron">
            <a:avLst>
              <a:gd name="adj" fmla="val 50000"/>
            </a:avLst>
          </a:prstGeom>
          <a:solidFill>
            <a:schemeClr val="dk1"/>
          </a:solidFill>
          <a:ln>
            <a:noFill/>
          </a:ln>
        </p:spPr>
        <p:txBody>
          <a:bodyPr spcFirstLastPara="1" wrap="square" lIns="162500" tIns="162500" rIns="162500" bIns="162500" anchor="ctr" anchorCtr="0">
            <a:noAutofit/>
          </a:bodyPr>
          <a:lstStyle/>
          <a:p>
            <a:pPr marL="0" lvl="0" indent="0" algn="l" rtl="0">
              <a:spcBef>
                <a:spcPts val="0"/>
              </a:spcBef>
              <a:spcAft>
                <a:spcPts val="0"/>
              </a:spcAft>
              <a:buNone/>
            </a:pPr>
            <a:endParaRPr/>
          </a:p>
        </p:txBody>
      </p:sp>
      <p:sp>
        <p:nvSpPr>
          <p:cNvPr id="197" name="Google Shape;197;gf328b01d91_0_988"/>
          <p:cNvSpPr txBox="1">
            <a:spLocks noGrp="1"/>
          </p:cNvSpPr>
          <p:nvPr>
            <p:ph type="body" idx="3"/>
          </p:nvPr>
        </p:nvSpPr>
        <p:spPr>
          <a:xfrm>
            <a:off x="4448200" y="1935434"/>
            <a:ext cx="3009600" cy="4191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1900" b="1">
                <a:solidFill>
                  <a:schemeClr val="lt1"/>
                </a:solidFill>
              </a:rPr>
              <a:t>Emerging Tech</a:t>
            </a:r>
            <a:endParaRPr sz="1900" b="1">
              <a:solidFill>
                <a:schemeClr val="lt1"/>
              </a:solidFill>
            </a:endParaRPr>
          </a:p>
        </p:txBody>
      </p:sp>
      <p:sp>
        <p:nvSpPr>
          <p:cNvPr id="198" name="Google Shape;198;gf328b01d91_0_988"/>
          <p:cNvSpPr txBox="1">
            <a:spLocks noGrp="1"/>
          </p:cNvSpPr>
          <p:nvPr>
            <p:ph type="body" idx="4"/>
          </p:nvPr>
        </p:nvSpPr>
        <p:spPr>
          <a:xfrm>
            <a:off x="4219595" y="2760767"/>
            <a:ext cx="3295500" cy="35343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2100" b="1"/>
              <a:t>Innovation &amp; Iteration</a:t>
            </a:r>
            <a:endParaRPr sz="2100" b="1"/>
          </a:p>
          <a:p>
            <a:pPr marL="0" lvl="0" indent="0" algn="ctr" rtl="0">
              <a:spcBef>
                <a:spcPts val="1100"/>
              </a:spcBef>
              <a:spcAft>
                <a:spcPts val="0"/>
              </a:spcAft>
              <a:buNone/>
            </a:pPr>
            <a:r>
              <a:rPr lang="en-US" sz="2100"/>
              <a:t>Emerging technologies that are designed and developed to be accessible and robust</a:t>
            </a:r>
            <a:endParaRPr sz="2100"/>
          </a:p>
          <a:p>
            <a:pPr marL="0" lvl="0" indent="0" algn="ctr" rtl="0">
              <a:spcBef>
                <a:spcPts val="1100"/>
              </a:spcBef>
              <a:spcAft>
                <a:spcPts val="0"/>
              </a:spcAft>
              <a:buNone/>
            </a:pPr>
            <a:endParaRPr sz="2100"/>
          </a:p>
          <a:p>
            <a:pPr marL="0" lvl="0" indent="0" algn="ctr" rtl="0">
              <a:spcBef>
                <a:spcPts val="1100"/>
              </a:spcBef>
              <a:spcAft>
                <a:spcPts val="0"/>
              </a:spcAft>
              <a:buNone/>
            </a:pPr>
            <a:endParaRPr sz="2100"/>
          </a:p>
          <a:p>
            <a:pPr marL="0" lvl="0" indent="0" algn="ctr" rtl="0">
              <a:spcBef>
                <a:spcPts val="1100"/>
              </a:spcBef>
              <a:spcAft>
                <a:spcPts val="1100"/>
              </a:spcAft>
              <a:buNone/>
            </a:pPr>
            <a:endParaRPr sz="2100"/>
          </a:p>
        </p:txBody>
      </p:sp>
      <p:sp>
        <p:nvSpPr>
          <p:cNvPr id="199" name="Google Shape;199;gf328b01d91_0_988"/>
          <p:cNvSpPr/>
          <p:nvPr/>
        </p:nvSpPr>
        <p:spPr>
          <a:xfrm>
            <a:off x="7931335" y="1739833"/>
            <a:ext cx="3680700" cy="810300"/>
          </a:xfrm>
          <a:prstGeom prst="chevron">
            <a:avLst>
              <a:gd name="adj" fmla="val 50000"/>
            </a:avLst>
          </a:prstGeom>
          <a:solidFill>
            <a:schemeClr val="dk1"/>
          </a:solidFill>
          <a:ln>
            <a:noFill/>
          </a:ln>
        </p:spPr>
        <p:txBody>
          <a:bodyPr spcFirstLastPara="1" wrap="square" lIns="162500" tIns="162500" rIns="162500" bIns="162500" anchor="ctr" anchorCtr="0">
            <a:noAutofit/>
          </a:bodyPr>
          <a:lstStyle/>
          <a:p>
            <a:pPr marL="0" lvl="0" indent="0" algn="l" rtl="0">
              <a:spcBef>
                <a:spcPts val="0"/>
              </a:spcBef>
              <a:spcAft>
                <a:spcPts val="0"/>
              </a:spcAft>
              <a:buNone/>
            </a:pPr>
            <a:endParaRPr/>
          </a:p>
        </p:txBody>
      </p:sp>
      <p:sp>
        <p:nvSpPr>
          <p:cNvPr id="200" name="Google Shape;200;gf328b01d91_0_988"/>
          <p:cNvSpPr txBox="1">
            <a:spLocks noGrp="1"/>
          </p:cNvSpPr>
          <p:nvPr>
            <p:ph type="body" idx="5"/>
          </p:nvPr>
        </p:nvSpPr>
        <p:spPr>
          <a:xfrm>
            <a:off x="8338977" y="1935434"/>
            <a:ext cx="3009600" cy="4191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1900" b="1">
                <a:solidFill>
                  <a:schemeClr val="lt1"/>
                </a:solidFill>
              </a:rPr>
              <a:t>For the People</a:t>
            </a:r>
            <a:endParaRPr sz="1900" b="1">
              <a:solidFill>
                <a:schemeClr val="lt1"/>
              </a:solidFill>
            </a:endParaRPr>
          </a:p>
        </p:txBody>
      </p:sp>
      <p:sp>
        <p:nvSpPr>
          <p:cNvPr id="201" name="Google Shape;201;gf328b01d91_0_988"/>
          <p:cNvSpPr txBox="1">
            <a:spLocks noGrp="1"/>
          </p:cNvSpPr>
          <p:nvPr>
            <p:ph type="body" idx="6"/>
          </p:nvPr>
        </p:nvSpPr>
        <p:spPr>
          <a:xfrm>
            <a:off x="8167518" y="2760767"/>
            <a:ext cx="3295500" cy="35343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2100" b="1"/>
              <a:t>Future of the Internet</a:t>
            </a:r>
            <a:endParaRPr sz="2100" b="1"/>
          </a:p>
          <a:p>
            <a:pPr marL="0" lvl="0" indent="0" algn="ctr" rtl="0">
              <a:spcBef>
                <a:spcPts val="1100"/>
              </a:spcBef>
              <a:spcAft>
                <a:spcPts val="0"/>
              </a:spcAft>
              <a:buNone/>
            </a:pPr>
            <a:r>
              <a:rPr lang="en-US" sz="2100"/>
              <a:t>What does a safe and accessible internet look like for the people, with, and by people of all abilities? </a:t>
            </a:r>
            <a:endParaRPr sz="2100"/>
          </a:p>
          <a:p>
            <a:pPr marL="0" lvl="0" indent="0" algn="ctr" rtl="0">
              <a:spcBef>
                <a:spcPts val="1100"/>
              </a:spcBef>
              <a:spcAft>
                <a:spcPts val="0"/>
              </a:spcAft>
              <a:buNone/>
            </a:pPr>
            <a:endParaRPr sz="2100"/>
          </a:p>
          <a:p>
            <a:pPr marL="0" lvl="0" indent="0" algn="ctr" rtl="0">
              <a:spcBef>
                <a:spcPts val="1100"/>
              </a:spcBef>
              <a:spcAft>
                <a:spcPts val="1100"/>
              </a:spcAft>
              <a:buNone/>
            </a:pPr>
            <a:endParaRPr sz="21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14" name="Google Shape;214;gf328b01d91_0_1087"/>
          <p:cNvSpPr txBox="1">
            <a:spLocks noGrp="1"/>
          </p:cNvSpPr>
          <p:nvPr>
            <p:ph type="title" idx="4294967295"/>
          </p:nvPr>
        </p:nvSpPr>
        <p:spPr>
          <a:xfrm>
            <a:off x="553525" y="511775"/>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Community Systems</a:t>
            </a:r>
            <a:endParaRPr/>
          </a:p>
        </p:txBody>
      </p:sp>
      <p:pic>
        <p:nvPicPr>
          <p:cNvPr id="208" name="Google Shape;208;gf328b01d91_0_1087" descr="Image of a centralized system where there is a center" title="centralized"/>
          <p:cNvPicPr preferRelativeResize="0"/>
          <p:nvPr/>
        </p:nvPicPr>
        <p:blipFill rotWithShape="1">
          <a:blip r:embed="rId3">
            <a:alphaModFix/>
          </a:blip>
          <a:srcRect t="7706" b="7698"/>
          <a:stretch/>
        </p:blipFill>
        <p:spPr>
          <a:xfrm>
            <a:off x="1163667" y="1159500"/>
            <a:ext cx="2990406" cy="2529720"/>
          </a:xfrm>
          <a:prstGeom prst="rect">
            <a:avLst/>
          </a:prstGeom>
          <a:noFill/>
          <a:ln>
            <a:noFill/>
          </a:ln>
        </p:spPr>
      </p:pic>
      <p:cxnSp>
        <p:nvCxnSpPr>
          <p:cNvPr id="206" name="Google Shape;206;gf328b01d91_0_1087" descr="&quot;&quot;"/>
          <p:cNvCxnSpPr/>
          <p:nvPr/>
        </p:nvCxnSpPr>
        <p:spPr>
          <a:xfrm>
            <a:off x="1170123" y="3926912"/>
            <a:ext cx="2990400" cy="0"/>
          </a:xfrm>
          <a:prstGeom prst="straightConnector1">
            <a:avLst/>
          </a:prstGeom>
          <a:noFill/>
          <a:ln w="19050" cap="flat" cmpd="sng">
            <a:solidFill>
              <a:schemeClr val="lt2"/>
            </a:solidFill>
            <a:prstDash val="solid"/>
            <a:round/>
            <a:headEnd type="none" w="sm" len="sm"/>
            <a:tailEnd type="none" w="sm" len="sm"/>
          </a:ln>
        </p:spPr>
      </p:cxnSp>
      <p:sp>
        <p:nvSpPr>
          <p:cNvPr id="209" name="Google Shape;209;gf328b01d91_0_1087"/>
          <p:cNvSpPr txBox="1">
            <a:spLocks noGrp="1"/>
          </p:cNvSpPr>
          <p:nvPr>
            <p:ph type="body" idx="1"/>
          </p:nvPr>
        </p:nvSpPr>
        <p:spPr>
          <a:xfrm>
            <a:off x="1082067" y="3875257"/>
            <a:ext cx="3074100" cy="6711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None/>
            </a:pPr>
            <a:r>
              <a:rPr lang="en-US" sz="2100" b="1">
                <a:solidFill>
                  <a:srgbClr val="006197"/>
                </a:solidFill>
              </a:rPr>
              <a:t>Centralized</a:t>
            </a:r>
            <a:endParaRPr sz="2100" b="1">
              <a:solidFill>
                <a:srgbClr val="006197"/>
              </a:solidFill>
            </a:endParaRPr>
          </a:p>
        </p:txBody>
      </p:sp>
      <p:sp>
        <p:nvSpPr>
          <p:cNvPr id="210" name="Google Shape;210;gf328b01d91_0_1087"/>
          <p:cNvSpPr txBox="1">
            <a:spLocks noGrp="1"/>
          </p:cNvSpPr>
          <p:nvPr>
            <p:ph type="body" idx="2"/>
          </p:nvPr>
        </p:nvSpPr>
        <p:spPr>
          <a:xfrm>
            <a:off x="1133900" y="444616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In a centralized system, all users are connected to a central network owner or “server”.</a:t>
            </a:r>
            <a:endParaRPr sz="1600"/>
          </a:p>
        </p:txBody>
      </p:sp>
      <p:pic>
        <p:nvPicPr>
          <p:cNvPr id="211" name="Google Shape;211;gf328b01d91_0_1087" descr="Image of a decentralized system where there are multiple centers" title="Decentralized"/>
          <p:cNvPicPr preferRelativeResize="0"/>
          <p:nvPr/>
        </p:nvPicPr>
        <p:blipFill rotWithShape="1">
          <a:blip r:embed="rId4">
            <a:alphaModFix/>
          </a:blip>
          <a:srcRect t="7706" b="7698"/>
          <a:stretch/>
        </p:blipFill>
        <p:spPr>
          <a:xfrm>
            <a:off x="4634622" y="1163614"/>
            <a:ext cx="2990406" cy="2529718"/>
          </a:xfrm>
          <a:prstGeom prst="rect">
            <a:avLst/>
          </a:prstGeom>
          <a:noFill/>
          <a:ln>
            <a:noFill/>
          </a:ln>
        </p:spPr>
      </p:pic>
      <p:cxnSp>
        <p:nvCxnSpPr>
          <p:cNvPr id="207" name="Google Shape;207;gf328b01d91_0_1087" descr="&quot;&quot;"/>
          <p:cNvCxnSpPr/>
          <p:nvPr/>
        </p:nvCxnSpPr>
        <p:spPr>
          <a:xfrm>
            <a:off x="4634622" y="3926912"/>
            <a:ext cx="2990400" cy="0"/>
          </a:xfrm>
          <a:prstGeom prst="straightConnector1">
            <a:avLst/>
          </a:prstGeom>
          <a:noFill/>
          <a:ln w="19050" cap="flat" cmpd="sng">
            <a:solidFill>
              <a:schemeClr val="lt2"/>
            </a:solidFill>
            <a:prstDash val="solid"/>
            <a:round/>
            <a:headEnd type="none" w="sm" len="sm"/>
            <a:tailEnd type="none" w="sm" len="sm"/>
          </a:ln>
        </p:spPr>
      </p:cxnSp>
      <p:sp>
        <p:nvSpPr>
          <p:cNvPr id="212" name="Google Shape;212;gf328b01d91_0_1087"/>
          <p:cNvSpPr txBox="1">
            <a:spLocks noGrp="1"/>
          </p:cNvSpPr>
          <p:nvPr>
            <p:ph type="body" idx="3"/>
          </p:nvPr>
        </p:nvSpPr>
        <p:spPr>
          <a:xfrm>
            <a:off x="4545432" y="3875257"/>
            <a:ext cx="3074100" cy="6711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None/>
            </a:pPr>
            <a:r>
              <a:rPr lang="en-US" sz="2100" b="1">
                <a:solidFill>
                  <a:srgbClr val="006197"/>
                </a:solidFill>
              </a:rPr>
              <a:t>Decentralized</a:t>
            </a:r>
            <a:endParaRPr sz="2100" b="1">
              <a:solidFill>
                <a:srgbClr val="006197"/>
              </a:solidFill>
            </a:endParaRPr>
          </a:p>
        </p:txBody>
      </p:sp>
      <p:sp>
        <p:nvSpPr>
          <p:cNvPr id="213" name="Google Shape;213;gf328b01d91_0_1087"/>
          <p:cNvSpPr txBox="1">
            <a:spLocks noGrp="1"/>
          </p:cNvSpPr>
          <p:nvPr>
            <p:ph type="body" idx="4"/>
          </p:nvPr>
        </p:nvSpPr>
        <p:spPr>
          <a:xfrm>
            <a:off x="4597270" y="444616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Decentralized systems don’t have one central owner. Instead, they use multiple central owners, each of which usually stores a copy of the resources users can access.</a:t>
            </a:r>
            <a:endParaRPr sz="1600"/>
          </a:p>
        </p:txBody>
      </p:sp>
      <p:pic>
        <p:nvPicPr>
          <p:cNvPr id="216" name="Google Shape;216;gf328b01d91_0_1087" descr="Image of a distributed system where there is no center" title="Distributed"/>
          <p:cNvPicPr preferRelativeResize="0"/>
          <p:nvPr/>
        </p:nvPicPr>
        <p:blipFill rotWithShape="1">
          <a:blip r:embed="rId5">
            <a:alphaModFix/>
          </a:blip>
          <a:srcRect t="7706" b="7698"/>
          <a:stretch/>
        </p:blipFill>
        <p:spPr>
          <a:xfrm>
            <a:off x="8089022" y="1163614"/>
            <a:ext cx="2990406" cy="2529718"/>
          </a:xfrm>
          <a:prstGeom prst="rect">
            <a:avLst/>
          </a:prstGeom>
          <a:noFill/>
          <a:ln>
            <a:noFill/>
          </a:ln>
        </p:spPr>
      </p:pic>
      <p:cxnSp>
        <p:nvCxnSpPr>
          <p:cNvPr id="215" name="Google Shape;215;gf328b01d91_0_1087" descr="&quot;&quot;"/>
          <p:cNvCxnSpPr/>
          <p:nvPr/>
        </p:nvCxnSpPr>
        <p:spPr>
          <a:xfrm>
            <a:off x="8089022" y="3926912"/>
            <a:ext cx="2990400" cy="0"/>
          </a:xfrm>
          <a:prstGeom prst="straightConnector1">
            <a:avLst/>
          </a:prstGeom>
          <a:noFill/>
          <a:ln w="19050" cap="flat" cmpd="sng">
            <a:solidFill>
              <a:schemeClr val="lt2"/>
            </a:solidFill>
            <a:prstDash val="solid"/>
            <a:round/>
            <a:headEnd type="none" w="sm" len="sm"/>
            <a:tailEnd type="none" w="sm" len="sm"/>
          </a:ln>
        </p:spPr>
      </p:cxnSp>
      <p:sp>
        <p:nvSpPr>
          <p:cNvPr id="217" name="Google Shape;217;gf328b01d91_0_1087"/>
          <p:cNvSpPr txBox="1">
            <a:spLocks noGrp="1"/>
          </p:cNvSpPr>
          <p:nvPr>
            <p:ph type="body" idx="5"/>
          </p:nvPr>
        </p:nvSpPr>
        <p:spPr>
          <a:xfrm>
            <a:off x="7999832" y="3875257"/>
            <a:ext cx="3074100" cy="6711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None/>
            </a:pPr>
            <a:r>
              <a:rPr lang="en-US" sz="2100" b="1">
                <a:solidFill>
                  <a:srgbClr val="006197"/>
                </a:solidFill>
              </a:rPr>
              <a:t>Distributed</a:t>
            </a:r>
            <a:endParaRPr sz="2100" b="1">
              <a:solidFill>
                <a:srgbClr val="006197"/>
              </a:solidFill>
            </a:endParaRPr>
          </a:p>
        </p:txBody>
      </p:sp>
      <p:sp>
        <p:nvSpPr>
          <p:cNvPr id="218" name="Google Shape;218;gf328b01d91_0_1087"/>
          <p:cNvSpPr txBox="1">
            <a:spLocks noGrp="1"/>
          </p:cNvSpPr>
          <p:nvPr>
            <p:ph type="body" idx="6"/>
          </p:nvPr>
        </p:nvSpPr>
        <p:spPr>
          <a:xfrm>
            <a:off x="8051670" y="444616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In a distributed system, users have equal access to data, though user privileges can be enabled when needed. The best example of a vast, distributed system is the internet itself.</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gf328b01d91_0_1188" descr="&quot;&quot;"/>
          <p:cNvSpPr/>
          <p:nvPr/>
        </p:nvSpPr>
        <p:spPr>
          <a:xfrm>
            <a:off x="0" y="0"/>
            <a:ext cx="12192000" cy="33129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25" name="Google Shape;225;gf328b01d91_0_1188"/>
          <p:cNvSpPr txBox="1">
            <a:spLocks noGrp="1"/>
          </p:cNvSpPr>
          <p:nvPr>
            <p:ph type="title" idx="4294967295"/>
          </p:nvPr>
        </p:nvSpPr>
        <p:spPr>
          <a:xfrm>
            <a:off x="415600" y="496667"/>
            <a:ext cx="11360700" cy="461700"/>
          </a:xfrm>
          <a:prstGeom prst="rect">
            <a:avLst/>
          </a:prstGeom>
        </p:spPr>
        <p:txBody>
          <a:bodyPr spcFirstLastPara="1" wrap="square" lIns="0" tIns="45700" rIns="0" bIns="0" anchor="t" anchorCtr="0">
            <a:spAutoFit/>
          </a:bodyPr>
          <a:lstStyle/>
          <a:p>
            <a:pPr marL="0" lvl="0" indent="0" algn="ctr" rtl="0">
              <a:spcBef>
                <a:spcPts val="0"/>
              </a:spcBef>
              <a:spcAft>
                <a:spcPts val="0"/>
              </a:spcAft>
              <a:buNone/>
            </a:pPr>
            <a:r>
              <a:rPr lang="en-US">
                <a:solidFill>
                  <a:srgbClr val="5650BE"/>
                </a:solidFill>
              </a:rPr>
              <a:t>Open Source Community</a:t>
            </a:r>
            <a:endParaRPr>
              <a:solidFill>
                <a:srgbClr val="5650BE"/>
              </a:solidFill>
            </a:endParaRPr>
          </a:p>
        </p:txBody>
      </p:sp>
      <p:pic>
        <p:nvPicPr>
          <p:cNvPr id="226" name="Google Shape;226;gf328b01d91_0_1188" descr="Pensive Robot" title="AI &amp; ML Image"/>
          <p:cNvPicPr preferRelativeResize="0"/>
          <p:nvPr/>
        </p:nvPicPr>
        <p:blipFill rotWithShape="1">
          <a:blip r:embed="rId3">
            <a:alphaModFix/>
          </a:blip>
          <a:srcRect l="21836" r="21841"/>
          <a:stretch/>
        </p:blipFill>
        <p:spPr>
          <a:xfrm>
            <a:off x="618267" y="496667"/>
            <a:ext cx="2192400" cy="2192400"/>
          </a:xfrm>
          <a:prstGeom prst="ellipse">
            <a:avLst/>
          </a:prstGeom>
          <a:noFill/>
          <a:ln>
            <a:noFill/>
          </a:ln>
        </p:spPr>
      </p:pic>
      <p:sp>
        <p:nvSpPr>
          <p:cNvPr id="227" name="Google Shape;227;gf328b01d91_0_1188"/>
          <p:cNvSpPr txBox="1">
            <a:spLocks noGrp="1"/>
          </p:cNvSpPr>
          <p:nvPr>
            <p:ph type="body" idx="2"/>
          </p:nvPr>
        </p:nvSpPr>
        <p:spPr>
          <a:xfrm>
            <a:off x="262867" y="2738200"/>
            <a:ext cx="2903100" cy="5817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t>AI &amp; ML</a:t>
            </a:r>
            <a:endParaRPr sz="1900"/>
          </a:p>
        </p:txBody>
      </p:sp>
      <p:sp>
        <p:nvSpPr>
          <p:cNvPr id="228" name="Google Shape;228;gf328b01d91_0_1188"/>
          <p:cNvSpPr txBox="1">
            <a:spLocks noGrp="1"/>
          </p:cNvSpPr>
          <p:nvPr>
            <p:ph type="body" idx="3"/>
          </p:nvPr>
        </p:nvSpPr>
        <p:spPr>
          <a:xfrm>
            <a:off x="258033" y="3312815"/>
            <a:ext cx="2903100" cy="15384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t>Code and algorithms developed that can enhance the normal internet with features designed to increase accessibility.</a:t>
            </a:r>
            <a:endParaRPr sz="1600"/>
          </a:p>
        </p:txBody>
      </p:sp>
      <p:pic>
        <p:nvPicPr>
          <p:cNvPr id="229" name="Google Shape;229;gf328b01d91_0_1188" descr="Bits of 1'a and 0's" title="Algorithms"/>
          <p:cNvPicPr preferRelativeResize="0"/>
          <p:nvPr/>
        </p:nvPicPr>
        <p:blipFill rotWithShape="1">
          <a:blip r:embed="rId4">
            <a:alphaModFix/>
          </a:blip>
          <a:srcRect l="18989" r="18995"/>
          <a:stretch/>
        </p:blipFill>
        <p:spPr>
          <a:xfrm>
            <a:off x="3532589" y="2469333"/>
            <a:ext cx="2192400" cy="2192400"/>
          </a:xfrm>
          <a:prstGeom prst="ellipse">
            <a:avLst/>
          </a:prstGeom>
          <a:noFill/>
          <a:ln>
            <a:noFill/>
          </a:ln>
        </p:spPr>
      </p:pic>
      <p:sp>
        <p:nvSpPr>
          <p:cNvPr id="230" name="Google Shape;230;gf328b01d91_0_1188"/>
          <p:cNvSpPr txBox="1">
            <a:spLocks noGrp="1"/>
          </p:cNvSpPr>
          <p:nvPr>
            <p:ph type="body" idx="4"/>
          </p:nvPr>
        </p:nvSpPr>
        <p:spPr>
          <a:xfrm>
            <a:off x="3166078" y="4583866"/>
            <a:ext cx="2903100" cy="5817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t>Maintenance</a:t>
            </a:r>
            <a:endParaRPr sz="1900"/>
          </a:p>
        </p:txBody>
      </p:sp>
      <p:sp>
        <p:nvSpPr>
          <p:cNvPr id="231" name="Google Shape;231;gf328b01d91_0_1188"/>
          <p:cNvSpPr txBox="1">
            <a:spLocks noGrp="1"/>
          </p:cNvSpPr>
          <p:nvPr>
            <p:ph type="body" idx="5"/>
          </p:nvPr>
        </p:nvSpPr>
        <p:spPr>
          <a:xfrm>
            <a:off x="3066667" y="4966800"/>
            <a:ext cx="3102000" cy="15384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t>Developer community committed to maintaining and improving existing packages, libraries, and modules necessary for clean code</a:t>
            </a:r>
            <a:endParaRPr sz="1600"/>
          </a:p>
        </p:txBody>
      </p:sp>
      <p:pic>
        <p:nvPicPr>
          <p:cNvPr id="232" name="Google Shape;232;gf328b01d91_0_1188" descr="Image of outlines of animated people in different colors" title="People"/>
          <p:cNvPicPr preferRelativeResize="0"/>
          <p:nvPr/>
        </p:nvPicPr>
        <p:blipFill rotWithShape="1">
          <a:blip r:embed="rId5">
            <a:alphaModFix/>
          </a:blip>
          <a:srcRect l="16729" r="16723"/>
          <a:stretch/>
        </p:blipFill>
        <p:spPr>
          <a:xfrm>
            <a:off x="6489878" y="2469333"/>
            <a:ext cx="2192400" cy="2192400"/>
          </a:xfrm>
          <a:prstGeom prst="ellipse">
            <a:avLst/>
          </a:prstGeom>
          <a:noFill/>
          <a:ln>
            <a:noFill/>
          </a:ln>
        </p:spPr>
      </p:pic>
      <p:sp>
        <p:nvSpPr>
          <p:cNvPr id="233" name="Google Shape;233;gf328b01d91_0_1188"/>
          <p:cNvSpPr txBox="1">
            <a:spLocks noGrp="1"/>
          </p:cNvSpPr>
          <p:nvPr>
            <p:ph type="body" idx="6"/>
          </p:nvPr>
        </p:nvSpPr>
        <p:spPr>
          <a:xfrm>
            <a:off x="6112240" y="4583866"/>
            <a:ext cx="2903100" cy="5817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t>People</a:t>
            </a:r>
            <a:endParaRPr sz="1900"/>
          </a:p>
        </p:txBody>
      </p:sp>
      <p:sp>
        <p:nvSpPr>
          <p:cNvPr id="223" name="Google Shape;223;gf328b01d91_0_1188"/>
          <p:cNvSpPr txBox="1">
            <a:spLocks noGrp="1"/>
          </p:cNvSpPr>
          <p:nvPr>
            <p:ph type="body" idx="1"/>
          </p:nvPr>
        </p:nvSpPr>
        <p:spPr>
          <a:xfrm>
            <a:off x="6128892" y="4966815"/>
            <a:ext cx="2903100" cy="15384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t>Internet for people of all accessibility levels, centering those most impacted, that are using and creating with open source tools</a:t>
            </a:r>
            <a:endParaRPr sz="1600"/>
          </a:p>
        </p:txBody>
      </p:sp>
      <p:pic>
        <p:nvPicPr>
          <p:cNvPr id="234" name="Google Shape;234;gf328b01d91_0_1188" descr="Image of a hyperlink" title="Internet"/>
          <p:cNvPicPr preferRelativeResize="0"/>
          <p:nvPr/>
        </p:nvPicPr>
        <p:blipFill rotWithShape="1">
          <a:blip r:embed="rId6">
            <a:alphaModFix/>
          </a:blip>
          <a:srcRect l="12545" r="12553"/>
          <a:stretch/>
        </p:blipFill>
        <p:spPr>
          <a:xfrm>
            <a:off x="9447167" y="496667"/>
            <a:ext cx="2192400" cy="2192400"/>
          </a:xfrm>
          <a:prstGeom prst="ellipse">
            <a:avLst/>
          </a:prstGeom>
          <a:noFill/>
          <a:ln>
            <a:noFill/>
          </a:ln>
        </p:spPr>
      </p:pic>
      <p:sp>
        <p:nvSpPr>
          <p:cNvPr id="235" name="Google Shape;235;gf328b01d91_0_1188"/>
          <p:cNvSpPr txBox="1">
            <a:spLocks noGrp="1"/>
          </p:cNvSpPr>
          <p:nvPr>
            <p:ph type="body" idx="7"/>
          </p:nvPr>
        </p:nvSpPr>
        <p:spPr>
          <a:xfrm>
            <a:off x="9058401" y="2738200"/>
            <a:ext cx="2903100" cy="5817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t>Internet</a:t>
            </a:r>
            <a:endParaRPr sz="1900"/>
          </a:p>
        </p:txBody>
      </p:sp>
      <p:sp>
        <p:nvSpPr>
          <p:cNvPr id="236" name="Google Shape;236;gf328b01d91_0_1188"/>
          <p:cNvSpPr txBox="1">
            <a:spLocks noGrp="1"/>
          </p:cNvSpPr>
          <p:nvPr>
            <p:ph type="body" idx="8"/>
          </p:nvPr>
        </p:nvSpPr>
        <p:spPr>
          <a:xfrm>
            <a:off x="9053560" y="3312815"/>
            <a:ext cx="2903100" cy="15384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t>A global computer network providing a variety of information and communication facilities, consisting of interconnected networks that share the same standards and protocols.</a:t>
            </a:r>
            <a:endParaRPr sz="1600"/>
          </a:p>
        </p:txBody>
      </p:sp>
      <p:cxnSp>
        <p:nvCxnSpPr>
          <p:cNvPr id="237" name="Google Shape;237;gf328b01d91_0_1188" descr="&quot;&quot;"/>
          <p:cNvCxnSpPr>
            <a:stCxn id="226" idx="6"/>
            <a:endCxn id="229" idx="2"/>
          </p:cNvCxnSpPr>
          <p:nvPr/>
        </p:nvCxnSpPr>
        <p:spPr>
          <a:xfrm>
            <a:off x="2810667" y="1592867"/>
            <a:ext cx="721800" cy="1972800"/>
          </a:xfrm>
          <a:prstGeom prst="straightConnector1">
            <a:avLst/>
          </a:prstGeom>
          <a:noFill/>
          <a:ln w="38100" cap="flat" cmpd="sng">
            <a:solidFill>
              <a:srgbClr val="5650BE"/>
            </a:solidFill>
            <a:prstDash val="solid"/>
            <a:round/>
            <a:headEnd type="none" w="med" len="med"/>
            <a:tailEnd type="none" w="med" len="med"/>
          </a:ln>
        </p:spPr>
      </p:cxnSp>
      <p:cxnSp>
        <p:nvCxnSpPr>
          <p:cNvPr id="238" name="Google Shape;238;gf328b01d91_0_1188"/>
          <p:cNvCxnSpPr>
            <a:stCxn id="229" idx="6"/>
            <a:endCxn id="232" idx="2"/>
          </p:cNvCxnSpPr>
          <p:nvPr/>
        </p:nvCxnSpPr>
        <p:spPr>
          <a:xfrm>
            <a:off x="5724989" y="3565533"/>
            <a:ext cx="765000" cy="0"/>
          </a:xfrm>
          <a:prstGeom prst="straightConnector1">
            <a:avLst/>
          </a:prstGeom>
          <a:noFill/>
          <a:ln w="38100" cap="flat" cmpd="sng">
            <a:solidFill>
              <a:srgbClr val="5650BE"/>
            </a:solidFill>
            <a:prstDash val="solid"/>
            <a:round/>
            <a:headEnd type="none" w="med" len="med"/>
            <a:tailEnd type="none" w="med" len="med"/>
          </a:ln>
        </p:spPr>
      </p:cxnSp>
      <p:cxnSp>
        <p:nvCxnSpPr>
          <p:cNvPr id="239" name="Google Shape;239;gf328b01d91_0_1188" descr="&quot;&quot;"/>
          <p:cNvCxnSpPr>
            <a:stCxn id="232" idx="6"/>
            <a:endCxn id="234" idx="2"/>
          </p:cNvCxnSpPr>
          <p:nvPr/>
        </p:nvCxnSpPr>
        <p:spPr>
          <a:xfrm rot="10800000" flipH="1">
            <a:off x="8682278" y="1592733"/>
            <a:ext cx="765000" cy="1972800"/>
          </a:xfrm>
          <a:prstGeom prst="straightConnector1">
            <a:avLst/>
          </a:prstGeom>
          <a:noFill/>
          <a:ln w="38100" cap="flat" cmpd="sng">
            <a:solidFill>
              <a:srgbClr val="5650BE"/>
            </a:solidFill>
            <a:prstDash val="solid"/>
            <a:round/>
            <a:headEnd type="none" w="med" len="med"/>
            <a:tailEnd type="none" w="med" len="med"/>
          </a:ln>
        </p:spPr>
      </p:cxnSp>
      <p:cxnSp>
        <p:nvCxnSpPr>
          <p:cNvPr id="240" name="Google Shape;240;gf328b01d91_0_1188" descr="&quot;&quot;"/>
          <p:cNvCxnSpPr>
            <a:stCxn id="226" idx="6"/>
            <a:endCxn id="234" idx="2"/>
          </p:cNvCxnSpPr>
          <p:nvPr/>
        </p:nvCxnSpPr>
        <p:spPr>
          <a:xfrm>
            <a:off x="2810667" y="1592867"/>
            <a:ext cx="6636600" cy="0"/>
          </a:xfrm>
          <a:prstGeom prst="straightConnector1">
            <a:avLst/>
          </a:prstGeom>
          <a:noFill/>
          <a:ln w="38100" cap="flat" cmpd="sng">
            <a:solidFill>
              <a:srgbClr val="5650BE"/>
            </a:solidFill>
            <a:prstDash val="solid"/>
            <a:round/>
            <a:headEnd type="none" w="med" len="med"/>
            <a:tailEnd type="none" w="med" len="med"/>
          </a:ln>
        </p:spPr>
      </p:cxnSp>
      <p:cxnSp>
        <p:nvCxnSpPr>
          <p:cNvPr id="241" name="Google Shape;241;gf328b01d91_0_1188" descr="&quot;&quot;"/>
          <p:cNvCxnSpPr>
            <a:stCxn id="226" idx="6"/>
            <a:endCxn id="232" idx="0"/>
          </p:cNvCxnSpPr>
          <p:nvPr/>
        </p:nvCxnSpPr>
        <p:spPr>
          <a:xfrm>
            <a:off x="2810667" y="1592867"/>
            <a:ext cx="4775400" cy="876600"/>
          </a:xfrm>
          <a:prstGeom prst="straightConnector1">
            <a:avLst/>
          </a:prstGeom>
          <a:noFill/>
          <a:ln w="38100" cap="flat" cmpd="sng">
            <a:solidFill>
              <a:srgbClr val="0097A7"/>
            </a:solidFill>
            <a:prstDash val="solid"/>
            <a:round/>
            <a:headEnd type="none" w="med" len="med"/>
            <a:tailEnd type="none" w="med" len="med"/>
          </a:ln>
        </p:spPr>
      </p:cxnSp>
      <p:cxnSp>
        <p:nvCxnSpPr>
          <p:cNvPr id="242" name="Google Shape;242;gf328b01d91_0_1188" descr="&quot;&quot;"/>
          <p:cNvCxnSpPr>
            <a:stCxn id="229" idx="0"/>
            <a:endCxn id="234" idx="2"/>
          </p:cNvCxnSpPr>
          <p:nvPr/>
        </p:nvCxnSpPr>
        <p:spPr>
          <a:xfrm rot="10800000" flipH="1">
            <a:off x="4628789" y="1592733"/>
            <a:ext cx="4818300" cy="876600"/>
          </a:xfrm>
          <a:prstGeom prst="straightConnector1">
            <a:avLst/>
          </a:prstGeom>
          <a:noFill/>
          <a:ln w="38100" cap="flat" cmpd="sng">
            <a:solidFill>
              <a:srgbClr val="0097A7"/>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animEffect transition="in" filter="fade">
                                      <p:cBhvr>
                                        <p:cTn id="7" dur="10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gf328b01d91_0_1294"/>
          <p:cNvSpPr txBox="1">
            <a:spLocks noGrp="1"/>
          </p:cNvSpPr>
          <p:nvPr>
            <p:ph type="title"/>
          </p:nvPr>
        </p:nvSpPr>
        <p:spPr>
          <a:xfrm>
            <a:off x="0" y="494483"/>
            <a:ext cx="5616900" cy="489600"/>
          </a:xfrm>
          <a:prstGeom prst="rect">
            <a:avLst/>
          </a:prstGeom>
        </p:spPr>
        <p:txBody>
          <a:bodyPr spcFirstLastPara="1" wrap="square" lIns="0" tIns="45700" rIns="0" bIns="0" anchor="b" anchorCtr="0">
            <a:spAutoFit/>
          </a:bodyPr>
          <a:lstStyle/>
          <a:p>
            <a:pPr marL="0" lvl="0" indent="0" algn="ctr" rtl="0">
              <a:spcBef>
                <a:spcPts val="0"/>
              </a:spcBef>
              <a:spcAft>
                <a:spcPts val="0"/>
              </a:spcAft>
              <a:buNone/>
            </a:pPr>
            <a:r>
              <a:rPr lang="en-US"/>
              <a:t>Emerging Technology</a:t>
            </a:r>
            <a:endParaRPr/>
          </a:p>
        </p:txBody>
      </p:sp>
      <p:sp>
        <p:nvSpPr>
          <p:cNvPr id="248" name="Google Shape;248;gf328b01d91_0_1294"/>
          <p:cNvSpPr txBox="1">
            <a:spLocks noGrp="1"/>
          </p:cNvSpPr>
          <p:nvPr>
            <p:ph type="body" idx="1"/>
          </p:nvPr>
        </p:nvSpPr>
        <p:spPr>
          <a:xfrm>
            <a:off x="700925" y="984075"/>
            <a:ext cx="5894400" cy="5194800"/>
          </a:xfrm>
          <a:prstGeom prst="rect">
            <a:avLst/>
          </a:prstGeom>
        </p:spPr>
        <p:txBody>
          <a:bodyPr spcFirstLastPara="1" wrap="square" lIns="121900" tIns="121900" rIns="121900" bIns="121900" anchor="ctr" anchorCtr="0">
            <a:noAutofit/>
          </a:bodyPr>
          <a:lstStyle/>
          <a:p>
            <a:pPr marL="609600" lvl="0" indent="-419100" algn="l" rtl="0">
              <a:spcBef>
                <a:spcPts val="0"/>
              </a:spcBef>
              <a:spcAft>
                <a:spcPts val="0"/>
              </a:spcAft>
              <a:buSzPts val="1800"/>
              <a:buChar char="●"/>
            </a:pPr>
            <a:r>
              <a:rPr lang="en-US" sz="1800"/>
              <a:t>VR job interview training for people with autism</a:t>
            </a:r>
            <a:br>
              <a:rPr lang="en-US" sz="1800"/>
            </a:br>
            <a:endParaRPr sz="1800"/>
          </a:p>
          <a:p>
            <a:pPr marL="609600" lvl="0" indent="-419100" algn="l" rtl="0">
              <a:spcBef>
                <a:spcPts val="0"/>
              </a:spcBef>
              <a:spcAft>
                <a:spcPts val="0"/>
              </a:spcAft>
              <a:buSzPts val="1800"/>
              <a:buChar char="●"/>
            </a:pPr>
            <a:r>
              <a:rPr lang="en-US" sz="1800"/>
              <a:t>AI texting for informal mental health treatment</a:t>
            </a:r>
            <a:br>
              <a:rPr lang="en-US" sz="1800"/>
            </a:br>
            <a:endParaRPr sz="1800"/>
          </a:p>
          <a:p>
            <a:pPr marL="609600" lvl="0" indent="-419100" algn="l" rtl="0">
              <a:spcBef>
                <a:spcPts val="0"/>
              </a:spcBef>
              <a:spcAft>
                <a:spcPts val="0"/>
              </a:spcAft>
              <a:buSzPts val="1800"/>
              <a:buChar char="●"/>
            </a:pPr>
            <a:r>
              <a:rPr lang="en-US" sz="1800"/>
              <a:t>Understanding empathy in text-based peer support</a:t>
            </a:r>
            <a:br>
              <a:rPr lang="en-US" sz="1800"/>
            </a:br>
            <a:endParaRPr sz="1800"/>
          </a:p>
          <a:p>
            <a:pPr marL="609600" lvl="0" indent="-419100" algn="l" rtl="0">
              <a:spcBef>
                <a:spcPts val="0"/>
              </a:spcBef>
              <a:spcAft>
                <a:spcPts val="0"/>
              </a:spcAft>
              <a:buSzPts val="1800"/>
              <a:buChar char="●"/>
            </a:pPr>
            <a:r>
              <a:rPr lang="en-US" sz="1800"/>
              <a:t>Improve the accuracy of automatic image descriptions of photos captured by people who are blind or have low vision</a:t>
            </a:r>
            <a:br>
              <a:rPr lang="en-US" sz="1800"/>
            </a:br>
            <a:endParaRPr sz="1800"/>
          </a:p>
          <a:p>
            <a:pPr marL="609600" lvl="0" indent="-419100" algn="l" rtl="0">
              <a:spcBef>
                <a:spcPts val="0"/>
              </a:spcBef>
              <a:spcAft>
                <a:spcPts val="0"/>
              </a:spcAft>
              <a:buSzPts val="1800"/>
              <a:buChar char="●"/>
            </a:pPr>
            <a:r>
              <a:rPr lang="en-US" sz="1800"/>
              <a:t>Personalized app for pedestrian travel</a:t>
            </a:r>
            <a:br>
              <a:rPr lang="en-US" sz="1800"/>
            </a:br>
            <a:endParaRPr sz="1800"/>
          </a:p>
          <a:p>
            <a:pPr marL="609600" lvl="0" indent="-419100" algn="l" rtl="0">
              <a:spcBef>
                <a:spcPts val="0"/>
              </a:spcBef>
              <a:spcAft>
                <a:spcPts val="0"/>
              </a:spcAft>
              <a:buSzPts val="1800"/>
              <a:buChar char="●"/>
            </a:pPr>
            <a:r>
              <a:rPr lang="en-US" sz="1800"/>
              <a:t>Improving braille literacy skills via gamification</a:t>
            </a:r>
            <a:endParaRPr sz="1800"/>
          </a:p>
          <a:p>
            <a:pPr marL="609600" lvl="0" indent="0" algn="l" rtl="0">
              <a:spcBef>
                <a:spcPts val="0"/>
              </a:spcBef>
              <a:spcAft>
                <a:spcPts val="0"/>
              </a:spcAft>
              <a:buNone/>
            </a:pPr>
            <a:endParaRPr sz="1800"/>
          </a:p>
          <a:p>
            <a:pPr marL="0" lvl="0" indent="0" algn="l" rtl="0">
              <a:spcBef>
                <a:spcPts val="0"/>
              </a:spcBef>
              <a:spcAft>
                <a:spcPts val="0"/>
              </a:spcAft>
              <a:buNone/>
            </a:pPr>
            <a:r>
              <a:rPr lang="en-US" sz="1800" b="1" i="1"/>
              <a:t>What else is possible? </a:t>
            </a:r>
            <a:endParaRPr sz="1800" b="1" i="1"/>
          </a:p>
        </p:txBody>
      </p:sp>
      <p:pic>
        <p:nvPicPr>
          <p:cNvPr id="249" name="Google Shape;249;gf328b01d91_0_1294" descr="Closed captioning available image"/>
          <p:cNvPicPr preferRelativeResize="0"/>
          <p:nvPr/>
        </p:nvPicPr>
        <p:blipFill rotWithShape="1">
          <a:blip r:embed="rId3">
            <a:alphaModFix/>
          </a:blip>
          <a:srcRect l="19824" r="19824"/>
          <a:stretch/>
        </p:blipFill>
        <p:spPr>
          <a:xfrm>
            <a:off x="7092176" y="1212675"/>
            <a:ext cx="2399312" cy="2304587"/>
          </a:xfrm>
          <a:prstGeom prst="rect">
            <a:avLst/>
          </a:prstGeom>
          <a:noFill/>
          <a:ln>
            <a:noFill/>
          </a:ln>
        </p:spPr>
      </p:pic>
      <p:pic>
        <p:nvPicPr>
          <p:cNvPr id="250" name="Google Shape;250;gf328b01d91_0_1294" descr="Man walking across the street with a walking stick"/>
          <p:cNvPicPr preferRelativeResize="0"/>
          <p:nvPr/>
        </p:nvPicPr>
        <p:blipFill rotWithShape="1">
          <a:blip r:embed="rId4">
            <a:alphaModFix/>
          </a:blip>
          <a:srcRect l="15359" r="15359"/>
          <a:stretch/>
        </p:blipFill>
        <p:spPr>
          <a:xfrm>
            <a:off x="9547205" y="1212675"/>
            <a:ext cx="2399312" cy="2304587"/>
          </a:xfrm>
          <a:prstGeom prst="rect">
            <a:avLst/>
          </a:prstGeom>
          <a:noFill/>
          <a:ln>
            <a:noFill/>
          </a:ln>
        </p:spPr>
      </p:pic>
      <p:pic>
        <p:nvPicPr>
          <p:cNvPr id="251" name="Google Shape;251;gf328b01d91_0_1294" descr="sentiment analysis where positive, neutral, and negative emotions are analyzed"/>
          <p:cNvPicPr preferRelativeResize="0"/>
          <p:nvPr/>
        </p:nvPicPr>
        <p:blipFill rotWithShape="1">
          <a:blip r:embed="rId5">
            <a:alphaModFix/>
          </a:blip>
          <a:srcRect l="16750" r="16750"/>
          <a:stretch/>
        </p:blipFill>
        <p:spPr>
          <a:xfrm>
            <a:off x="7092176" y="3554946"/>
            <a:ext cx="4864037" cy="285252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64" name="Google Shape;264;gf328b01d91_0_1389"/>
          <p:cNvSpPr txBox="1">
            <a:spLocks noGrp="1"/>
          </p:cNvSpPr>
          <p:nvPr>
            <p:ph type="title" idx="4294967295"/>
          </p:nvPr>
        </p:nvSpPr>
        <p:spPr>
          <a:xfrm>
            <a:off x="449475" y="462800"/>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Access and Ability: Tech, Resources, and Information</a:t>
            </a:r>
            <a:endParaRPr/>
          </a:p>
        </p:txBody>
      </p:sp>
      <p:pic>
        <p:nvPicPr>
          <p:cNvPr id="258" name="Google Shape;258;gf328b01d91_0_1389" descr="Phone with different features for increasing accessibility"/>
          <p:cNvPicPr preferRelativeResize="0"/>
          <p:nvPr/>
        </p:nvPicPr>
        <p:blipFill rotWithShape="1">
          <a:blip r:embed="rId3">
            <a:alphaModFix/>
          </a:blip>
          <a:srcRect l="10599" r="10591"/>
          <a:stretch/>
        </p:blipFill>
        <p:spPr>
          <a:xfrm>
            <a:off x="1163667" y="1159500"/>
            <a:ext cx="2990407" cy="2529720"/>
          </a:xfrm>
          <a:prstGeom prst="rect">
            <a:avLst/>
          </a:prstGeom>
          <a:noFill/>
          <a:ln>
            <a:noFill/>
          </a:ln>
        </p:spPr>
      </p:pic>
      <p:cxnSp>
        <p:nvCxnSpPr>
          <p:cNvPr id="256" name="Google Shape;256;gf328b01d91_0_1389"/>
          <p:cNvCxnSpPr/>
          <p:nvPr/>
        </p:nvCxnSpPr>
        <p:spPr>
          <a:xfrm>
            <a:off x="1170123" y="3774512"/>
            <a:ext cx="2990400" cy="0"/>
          </a:xfrm>
          <a:prstGeom prst="straightConnector1">
            <a:avLst/>
          </a:prstGeom>
          <a:noFill/>
          <a:ln w="19050" cap="flat" cmpd="sng">
            <a:solidFill>
              <a:schemeClr val="lt2"/>
            </a:solidFill>
            <a:prstDash val="solid"/>
            <a:round/>
            <a:headEnd type="none" w="sm" len="sm"/>
            <a:tailEnd type="none" w="sm" len="sm"/>
          </a:ln>
        </p:spPr>
      </p:cxnSp>
      <p:sp>
        <p:nvSpPr>
          <p:cNvPr id="259" name="Google Shape;259;gf328b01d91_0_1389"/>
          <p:cNvSpPr txBox="1">
            <a:spLocks noGrp="1"/>
          </p:cNvSpPr>
          <p:nvPr>
            <p:ph type="body" idx="1"/>
          </p:nvPr>
        </p:nvSpPr>
        <p:spPr>
          <a:xfrm>
            <a:off x="959975" y="3924225"/>
            <a:ext cx="3181200" cy="7023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2100" b="1">
                <a:solidFill>
                  <a:srgbClr val="006197"/>
                </a:solidFill>
              </a:rPr>
              <a:t>Vision, Auditory, Speech Disabilities</a:t>
            </a:r>
            <a:endParaRPr sz="2100" b="1">
              <a:solidFill>
                <a:srgbClr val="006197"/>
              </a:solidFill>
            </a:endParaRPr>
          </a:p>
        </p:txBody>
      </p:sp>
      <p:sp>
        <p:nvSpPr>
          <p:cNvPr id="260" name="Google Shape;260;gf328b01d91_0_1389"/>
          <p:cNvSpPr txBox="1">
            <a:spLocks noGrp="1"/>
          </p:cNvSpPr>
          <p:nvPr>
            <p:ph type="body" idx="2"/>
          </p:nvPr>
        </p:nvSpPr>
        <p:spPr>
          <a:xfrm>
            <a:off x="1138542" y="462651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Develop machine learning that provides closed captioning, display larger text size, describe images on a screen, and chat bots that can communicate with people</a:t>
            </a:r>
            <a:endParaRPr sz="1600"/>
          </a:p>
        </p:txBody>
      </p:sp>
      <p:pic>
        <p:nvPicPr>
          <p:cNvPr id="261" name="Google Shape;261;gf328b01d91_0_1389" descr="image of map of United States that shows places with low broadband and limited access to internet"/>
          <p:cNvPicPr preferRelativeResize="0"/>
          <p:nvPr/>
        </p:nvPicPr>
        <p:blipFill rotWithShape="1">
          <a:blip r:embed="rId4">
            <a:alphaModFix/>
          </a:blip>
          <a:srcRect l="10599" r="10591"/>
          <a:stretch/>
        </p:blipFill>
        <p:spPr>
          <a:xfrm>
            <a:off x="4634622" y="1239814"/>
            <a:ext cx="2990404" cy="2529718"/>
          </a:xfrm>
          <a:prstGeom prst="rect">
            <a:avLst/>
          </a:prstGeom>
          <a:noFill/>
          <a:ln>
            <a:noFill/>
          </a:ln>
        </p:spPr>
      </p:pic>
      <p:cxnSp>
        <p:nvCxnSpPr>
          <p:cNvPr id="257" name="Google Shape;257;gf328b01d91_0_1389"/>
          <p:cNvCxnSpPr/>
          <p:nvPr/>
        </p:nvCxnSpPr>
        <p:spPr>
          <a:xfrm>
            <a:off x="4634622" y="3774512"/>
            <a:ext cx="2990400" cy="0"/>
          </a:xfrm>
          <a:prstGeom prst="straightConnector1">
            <a:avLst/>
          </a:prstGeom>
          <a:noFill/>
          <a:ln w="19050" cap="flat" cmpd="sng">
            <a:solidFill>
              <a:schemeClr val="lt2"/>
            </a:solidFill>
            <a:prstDash val="solid"/>
            <a:round/>
            <a:headEnd type="none" w="sm" len="sm"/>
            <a:tailEnd type="none" w="sm" len="sm"/>
          </a:ln>
        </p:spPr>
      </p:cxnSp>
      <p:sp>
        <p:nvSpPr>
          <p:cNvPr id="262" name="Google Shape;262;gf328b01d91_0_1389"/>
          <p:cNvSpPr txBox="1">
            <a:spLocks noGrp="1"/>
          </p:cNvSpPr>
          <p:nvPr>
            <p:ph type="body" idx="3"/>
          </p:nvPr>
        </p:nvSpPr>
        <p:spPr>
          <a:xfrm>
            <a:off x="4543864" y="3924225"/>
            <a:ext cx="3181200" cy="7023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2100" b="1">
                <a:solidFill>
                  <a:srgbClr val="006197"/>
                </a:solidFill>
              </a:rPr>
              <a:t>Places with low broadband</a:t>
            </a:r>
            <a:endParaRPr sz="2100" b="1">
              <a:solidFill>
                <a:srgbClr val="006197"/>
              </a:solidFill>
            </a:endParaRPr>
          </a:p>
        </p:txBody>
      </p:sp>
      <p:sp>
        <p:nvSpPr>
          <p:cNvPr id="263" name="Google Shape;263;gf328b01d91_0_1389"/>
          <p:cNvSpPr txBox="1">
            <a:spLocks noGrp="1"/>
          </p:cNvSpPr>
          <p:nvPr>
            <p:ph type="body" idx="4"/>
          </p:nvPr>
        </p:nvSpPr>
        <p:spPr>
          <a:xfrm>
            <a:off x="4601912" y="462651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AI that can reduce some content on a website to allow people in low broadband to still access information.</a:t>
            </a:r>
            <a:endParaRPr sz="1600"/>
          </a:p>
        </p:txBody>
      </p:sp>
      <p:pic>
        <p:nvPicPr>
          <p:cNvPr id="266" name="Google Shape;266;gf328b01d91_0_1389" descr="data image of bits 1's and 0's"/>
          <p:cNvPicPr preferRelativeResize="0"/>
          <p:nvPr/>
        </p:nvPicPr>
        <p:blipFill rotWithShape="1">
          <a:blip r:embed="rId5">
            <a:alphaModFix/>
          </a:blip>
          <a:srcRect l="13342" r="13349"/>
          <a:stretch/>
        </p:blipFill>
        <p:spPr>
          <a:xfrm>
            <a:off x="8089022" y="1163614"/>
            <a:ext cx="2990405" cy="2529717"/>
          </a:xfrm>
          <a:prstGeom prst="rect">
            <a:avLst/>
          </a:prstGeom>
          <a:noFill/>
          <a:ln>
            <a:noFill/>
          </a:ln>
        </p:spPr>
      </p:pic>
      <p:cxnSp>
        <p:nvCxnSpPr>
          <p:cNvPr id="265" name="Google Shape;265;gf328b01d91_0_1389"/>
          <p:cNvCxnSpPr/>
          <p:nvPr/>
        </p:nvCxnSpPr>
        <p:spPr>
          <a:xfrm>
            <a:off x="8089022" y="3774512"/>
            <a:ext cx="2990400" cy="0"/>
          </a:xfrm>
          <a:prstGeom prst="straightConnector1">
            <a:avLst/>
          </a:prstGeom>
          <a:noFill/>
          <a:ln w="19050" cap="flat" cmpd="sng">
            <a:solidFill>
              <a:schemeClr val="lt2"/>
            </a:solidFill>
            <a:prstDash val="solid"/>
            <a:round/>
            <a:headEnd type="none" w="sm" len="sm"/>
            <a:tailEnd type="none" w="sm" len="sm"/>
          </a:ln>
        </p:spPr>
      </p:cxnSp>
      <p:sp>
        <p:nvSpPr>
          <p:cNvPr id="267" name="Google Shape;267;gf328b01d91_0_1389"/>
          <p:cNvSpPr txBox="1">
            <a:spLocks noGrp="1"/>
          </p:cNvSpPr>
          <p:nvPr>
            <p:ph type="body" idx="5"/>
          </p:nvPr>
        </p:nvSpPr>
        <p:spPr>
          <a:xfrm>
            <a:off x="8118475" y="3924225"/>
            <a:ext cx="3181200" cy="702300"/>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None/>
            </a:pPr>
            <a:r>
              <a:rPr lang="en-US" sz="2100" b="1">
                <a:solidFill>
                  <a:srgbClr val="006197"/>
                </a:solidFill>
              </a:rPr>
              <a:t>Representative and Unbiased Data</a:t>
            </a:r>
            <a:endParaRPr sz="2100" b="1">
              <a:solidFill>
                <a:srgbClr val="006197"/>
              </a:solidFill>
            </a:endParaRPr>
          </a:p>
        </p:txBody>
      </p:sp>
      <p:sp>
        <p:nvSpPr>
          <p:cNvPr id="268" name="Google Shape;268;gf328b01d91_0_1389"/>
          <p:cNvSpPr txBox="1">
            <a:spLocks noGrp="1"/>
          </p:cNvSpPr>
          <p:nvPr>
            <p:ph type="body" idx="6"/>
          </p:nvPr>
        </p:nvSpPr>
        <p:spPr>
          <a:xfrm>
            <a:off x="8056312" y="4626518"/>
            <a:ext cx="3074100" cy="21384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t>Providing unbiased and representative data for ML and AI training to have healthier and more robust outputs.</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gf328b01d91_0_1488"/>
          <p:cNvSpPr txBox="1">
            <a:spLocks noGrp="1"/>
          </p:cNvSpPr>
          <p:nvPr>
            <p:ph type="title"/>
          </p:nvPr>
        </p:nvSpPr>
        <p:spPr>
          <a:xfrm>
            <a:off x="525733" y="427989"/>
            <a:ext cx="151476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Accessibility as the Default</a:t>
            </a:r>
            <a:endParaRPr/>
          </a:p>
        </p:txBody>
      </p:sp>
      <p:grpSp>
        <p:nvGrpSpPr>
          <p:cNvPr id="274" name="Google Shape;274;gf328b01d91_0_1488"/>
          <p:cNvGrpSpPr/>
          <p:nvPr/>
        </p:nvGrpSpPr>
        <p:grpSpPr>
          <a:xfrm>
            <a:off x="575886" y="1358790"/>
            <a:ext cx="3505146" cy="4555086"/>
            <a:chOff x="431925" y="1304875"/>
            <a:chExt cx="2628925" cy="3416400"/>
          </a:xfrm>
        </p:grpSpPr>
        <p:sp>
          <p:nvSpPr>
            <p:cNvPr id="275" name="Google Shape;275;gf328b01d91_0_1488"/>
            <p:cNvSpPr txBox="1"/>
            <p:nvPr/>
          </p:nvSpPr>
          <p:spPr>
            <a:xfrm>
              <a:off x="431925" y="1304875"/>
              <a:ext cx="2628900" cy="4641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6" name="Google Shape;276;gf328b01d91_0_1488"/>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77" name="Google Shape;277;gf328b01d91_0_1488"/>
          <p:cNvSpPr txBox="1">
            <a:spLocks noGrp="1"/>
          </p:cNvSpPr>
          <p:nvPr>
            <p:ph type="body" idx="1"/>
          </p:nvPr>
        </p:nvSpPr>
        <p:spPr>
          <a:xfrm>
            <a:off x="675233" y="1358833"/>
            <a:ext cx="3326100" cy="6153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2000" b="1">
                <a:solidFill>
                  <a:schemeClr val="lt1"/>
                </a:solidFill>
              </a:rPr>
              <a:t>Internet</a:t>
            </a:r>
            <a:endParaRPr sz="2000" b="1">
              <a:solidFill>
                <a:schemeClr val="lt1"/>
              </a:solidFill>
            </a:endParaRPr>
          </a:p>
        </p:txBody>
      </p:sp>
      <p:sp>
        <p:nvSpPr>
          <p:cNvPr id="278" name="Google Shape;278;gf328b01d91_0_1488"/>
          <p:cNvSpPr txBox="1">
            <a:spLocks noGrp="1"/>
          </p:cNvSpPr>
          <p:nvPr>
            <p:ph type="body" idx="2"/>
          </p:nvPr>
        </p:nvSpPr>
        <p:spPr>
          <a:xfrm>
            <a:off x="677767" y="2086067"/>
            <a:ext cx="3304800" cy="3726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2100"/>
              <a:t>The internet with accessibility as the default for people of all ability levels that is safe and secure for people to use</a:t>
            </a:r>
            <a:endParaRPr sz="2100"/>
          </a:p>
        </p:txBody>
      </p:sp>
      <p:grpSp>
        <p:nvGrpSpPr>
          <p:cNvPr id="279" name="Google Shape;279;gf328b01d91_0_1488"/>
          <p:cNvGrpSpPr/>
          <p:nvPr/>
        </p:nvGrpSpPr>
        <p:grpSpPr>
          <a:xfrm>
            <a:off x="4427156" y="1358790"/>
            <a:ext cx="3509912" cy="4555086"/>
            <a:chOff x="3320450" y="1304875"/>
            <a:chExt cx="2632500" cy="3416400"/>
          </a:xfrm>
        </p:grpSpPr>
        <p:sp>
          <p:nvSpPr>
            <p:cNvPr id="280" name="Google Shape;280;gf328b01d91_0_1488"/>
            <p:cNvSpPr txBox="1"/>
            <p:nvPr/>
          </p:nvSpPr>
          <p:spPr>
            <a:xfrm>
              <a:off x="3324050" y="1304875"/>
              <a:ext cx="2628900" cy="4641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1" name="Google Shape;281;gf328b01d91_0_1488"/>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82" name="Google Shape;282;gf328b01d91_0_1488"/>
          <p:cNvSpPr txBox="1">
            <a:spLocks noGrp="1"/>
          </p:cNvSpPr>
          <p:nvPr>
            <p:ph type="body" idx="3"/>
          </p:nvPr>
        </p:nvSpPr>
        <p:spPr>
          <a:xfrm>
            <a:off x="4519267" y="1358833"/>
            <a:ext cx="3326100" cy="6153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2000" b="1">
                <a:solidFill>
                  <a:schemeClr val="lt1"/>
                </a:solidFill>
              </a:rPr>
              <a:t>Open Source Community</a:t>
            </a:r>
            <a:endParaRPr sz="2000" b="1">
              <a:solidFill>
                <a:schemeClr val="lt1"/>
              </a:solidFill>
            </a:endParaRPr>
          </a:p>
        </p:txBody>
      </p:sp>
      <p:sp>
        <p:nvSpPr>
          <p:cNvPr id="283" name="Google Shape;283;gf328b01d91_0_1488"/>
          <p:cNvSpPr txBox="1">
            <a:spLocks noGrp="1"/>
          </p:cNvSpPr>
          <p:nvPr>
            <p:ph type="body" idx="4"/>
          </p:nvPr>
        </p:nvSpPr>
        <p:spPr>
          <a:xfrm>
            <a:off x="4529033" y="2086067"/>
            <a:ext cx="3304800" cy="3726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2100"/>
              <a:t>Reduce the barriers to entry for open source communities and networks - Increase accessibility for more diverse and equitable participation in the development and design of technology</a:t>
            </a:r>
            <a:endParaRPr sz="2100"/>
          </a:p>
        </p:txBody>
      </p:sp>
      <p:grpSp>
        <p:nvGrpSpPr>
          <p:cNvPr id="284" name="Google Shape;284;gf328b01d91_0_1488"/>
          <p:cNvGrpSpPr/>
          <p:nvPr/>
        </p:nvGrpSpPr>
        <p:grpSpPr>
          <a:xfrm>
            <a:off x="8283193" y="1358790"/>
            <a:ext cx="3509912" cy="4555086"/>
            <a:chOff x="6212550" y="1304875"/>
            <a:chExt cx="2632500" cy="3416400"/>
          </a:xfrm>
        </p:grpSpPr>
        <p:sp>
          <p:nvSpPr>
            <p:cNvPr id="285" name="Google Shape;285;gf328b01d91_0_1488"/>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6" name="Google Shape;286;gf328b01d91_0_1488"/>
            <p:cNvSpPr txBox="1"/>
            <p:nvPr/>
          </p:nvSpPr>
          <p:spPr>
            <a:xfrm>
              <a:off x="6212550" y="1304875"/>
              <a:ext cx="2632500" cy="4641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87" name="Google Shape;287;gf328b01d91_0_1488"/>
          <p:cNvSpPr txBox="1">
            <a:spLocks noGrp="1"/>
          </p:cNvSpPr>
          <p:nvPr>
            <p:ph type="body" idx="5"/>
          </p:nvPr>
        </p:nvSpPr>
        <p:spPr>
          <a:xfrm>
            <a:off x="8363300" y="1358833"/>
            <a:ext cx="3326100" cy="6153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2000" b="1">
                <a:solidFill>
                  <a:schemeClr val="lt1"/>
                </a:solidFill>
              </a:rPr>
              <a:t>AI &amp; ML Technologies</a:t>
            </a:r>
            <a:endParaRPr sz="2000" b="1">
              <a:solidFill>
                <a:schemeClr val="lt1"/>
              </a:solidFill>
            </a:endParaRPr>
          </a:p>
        </p:txBody>
      </p:sp>
      <p:sp>
        <p:nvSpPr>
          <p:cNvPr id="288" name="Google Shape;288;gf328b01d91_0_1488"/>
          <p:cNvSpPr txBox="1">
            <a:spLocks noGrp="1"/>
          </p:cNvSpPr>
          <p:nvPr>
            <p:ph type="body" idx="6"/>
          </p:nvPr>
        </p:nvSpPr>
        <p:spPr>
          <a:xfrm>
            <a:off x="8381867" y="2086067"/>
            <a:ext cx="3304800" cy="3726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2100"/>
              <a:t>Develop machine learning algorithms, CNNs, and ethical AI that are accessible and training on representative and robust data sets to make sense of the patterns in our everyday lives</a:t>
            </a:r>
            <a:endParaRPr sz="21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f328b01d91_0_1635"/>
          <p:cNvSpPr txBox="1">
            <a:spLocks noGrp="1"/>
          </p:cNvSpPr>
          <p:nvPr>
            <p:ph type="title"/>
          </p:nvPr>
        </p:nvSpPr>
        <p:spPr>
          <a:xfrm>
            <a:off x="962989" y="2309345"/>
            <a:ext cx="14617200" cy="2373600"/>
          </a:xfrm>
          <a:prstGeom prst="rect">
            <a:avLst/>
          </a:prstGeom>
        </p:spPr>
        <p:txBody>
          <a:bodyPr spcFirstLastPara="1" wrap="square" lIns="0" tIns="45700" rIns="0" bIns="0" anchor="ctr" anchorCtr="0">
            <a:spAutoFit/>
          </a:bodyPr>
          <a:lstStyle/>
          <a:p>
            <a:pPr marL="0" lvl="0" indent="0" algn="l" rtl="0">
              <a:spcBef>
                <a:spcPts val="0"/>
              </a:spcBef>
              <a:spcAft>
                <a:spcPts val="0"/>
              </a:spcAft>
              <a:buNone/>
            </a:pPr>
            <a:r>
              <a:rPr lang="en-US"/>
              <a:t>Prevention</a:t>
            </a:r>
            <a:endParaRPr/>
          </a:p>
          <a:p>
            <a:pPr marL="0" lvl="0" indent="0" algn="l" rtl="0">
              <a:spcBef>
                <a:spcPts val="0"/>
              </a:spcBef>
              <a:spcAft>
                <a:spcPts val="0"/>
              </a:spcAft>
              <a:buNone/>
            </a:pPr>
            <a:r>
              <a:rPr lang="en-US"/>
              <a:t>Intervention</a:t>
            </a:r>
            <a:endParaRPr/>
          </a:p>
          <a:p>
            <a:pPr marL="0" lvl="0" indent="0" algn="l" rtl="0">
              <a:spcBef>
                <a:spcPts val="0"/>
              </a:spcBef>
              <a:spcAft>
                <a:spcPts val="0"/>
              </a:spcAft>
              <a:buNone/>
            </a:pPr>
            <a:r>
              <a:rPr lang="en-US"/>
              <a:t>Reinvention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f8aa309a24_1_5"/>
          <p:cNvSpPr txBox="1">
            <a:spLocks noGrp="1"/>
          </p:cNvSpPr>
          <p:nvPr>
            <p:ph type="title"/>
          </p:nvPr>
        </p:nvSpPr>
        <p:spPr>
          <a:xfrm>
            <a:off x="415600" y="546667"/>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How might we… </a:t>
            </a:r>
            <a:endParaRPr/>
          </a:p>
        </p:txBody>
      </p:sp>
      <p:sp>
        <p:nvSpPr>
          <p:cNvPr id="301" name="Google Shape;301;gf8aa309a24_1_5"/>
          <p:cNvSpPr txBox="1"/>
          <p:nvPr/>
        </p:nvSpPr>
        <p:spPr>
          <a:xfrm>
            <a:off x="310975" y="1230150"/>
            <a:ext cx="5436900" cy="3693288"/>
          </a:xfrm>
          <a:prstGeom prst="rect">
            <a:avLst/>
          </a:prstGeom>
          <a:noFill/>
          <a:ln>
            <a:noFill/>
          </a:ln>
        </p:spPr>
        <p:txBody>
          <a:bodyPr spcFirstLastPara="1" wrap="square" lIns="91425" tIns="91425" rIns="91425" bIns="91425" anchor="t" anchorCtr="0">
            <a:spAutoFit/>
          </a:bodyPr>
          <a:lstStyle/>
          <a:p>
            <a:pPr marL="342900" lvl="0" indent="-342900" algn="l" rtl="0">
              <a:lnSpc>
                <a:spcPct val="115000"/>
              </a:lnSpc>
              <a:spcBef>
                <a:spcPts val="0"/>
              </a:spcBef>
              <a:spcAft>
                <a:spcPts val="1200"/>
              </a:spcAft>
              <a:buFont typeface="Arial" panose="020B0604020202020204" pitchFamily="34" charset="0"/>
              <a:buChar char="•"/>
            </a:pPr>
            <a:r>
              <a:rPr lang="en-US" sz="2000" dirty="0">
                <a:solidFill>
                  <a:srgbClr val="333333"/>
                </a:solidFill>
              </a:rPr>
              <a:t>How might we prevent and intervene around all forms of exclusion through artificial intelligence and machine learning?</a:t>
            </a:r>
          </a:p>
          <a:p>
            <a:pPr marL="342900" lvl="0" indent="-342900" algn="l" rtl="0">
              <a:lnSpc>
                <a:spcPct val="115000"/>
              </a:lnSpc>
              <a:spcBef>
                <a:spcPts val="0"/>
              </a:spcBef>
              <a:spcAft>
                <a:spcPts val="1200"/>
              </a:spcAft>
              <a:buFont typeface="Arial" panose="020B0604020202020204" pitchFamily="34" charset="0"/>
              <a:buChar char="•"/>
            </a:pPr>
            <a:r>
              <a:rPr lang="en-US" sz="2000" dirty="0">
                <a:solidFill>
                  <a:srgbClr val="333333"/>
                </a:solidFill>
              </a:rPr>
              <a:t>How might we invent / reinvent emerging technologies with accessibility as a forethought and not an afterthought?</a:t>
            </a:r>
          </a:p>
          <a:p>
            <a:pPr marL="342900" lvl="0" indent="-342900" algn="l" rtl="0">
              <a:lnSpc>
                <a:spcPct val="115000"/>
              </a:lnSpc>
              <a:spcBef>
                <a:spcPts val="0"/>
              </a:spcBef>
              <a:spcAft>
                <a:spcPts val="1200"/>
              </a:spcAft>
              <a:buFont typeface="Arial" panose="020B0604020202020204" pitchFamily="34" charset="0"/>
              <a:buChar char="•"/>
            </a:pPr>
            <a:r>
              <a:rPr lang="en-US" sz="2000" dirty="0">
                <a:solidFill>
                  <a:srgbClr val="333333"/>
                </a:solidFill>
              </a:rPr>
              <a:t>How might we best understand contexts as it relates to people with disabilities? </a:t>
            </a:r>
            <a:endParaRPr sz="2000" dirty="0">
              <a:solidFill>
                <a:srgbClr val="333333"/>
              </a:solidFill>
            </a:endParaRPr>
          </a:p>
          <a:p>
            <a:pPr marL="0" lvl="0" indent="0" algn="l" rtl="0">
              <a:spcBef>
                <a:spcPts val="0"/>
              </a:spcBef>
              <a:spcAft>
                <a:spcPts val="0"/>
              </a:spcAft>
              <a:buNone/>
            </a:pPr>
            <a:endParaRPr dirty="0"/>
          </a:p>
        </p:txBody>
      </p:sp>
      <p:pic>
        <p:nvPicPr>
          <p:cNvPr id="302" name="Google Shape;302;gf8aa309a24_1_5" descr="Exclusion (People with disabilities in a separate group from a group of people without disabilities); Segregation (People with disabilities in a separate group from a group of people without disabilities); Integration (People with disabilities in the same group as people without disabilities, but clustered separately); Inclusion (People with disabilities in the same group as people without disabilities in an alternating line);&#10;"/>
          <p:cNvPicPr preferRelativeResize="0"/>
          <p:nvPr/>
        </p:nvPicPr>
        <p:blipFill>
          <a:blip r:embed="rId3">
            <a:alphaModFix/>
          </a:blip>
          <a:stretch>
            <a:fillRect/>
          </a:stretch>
        </p:blipFill>
        <p:spPr>
          <a:xfrm>
            <a:off x="5671675" y="1383775"/>
            <a:ext cx="6225050" cy="3124673"/>
          </a:xfrm>
          <a:prstGeom prst="rect">
            <a:avLst/>
          </a:prstGeom>
          <a:noFill/>
          <a:ln>
            <a:noFill/>
          </a:ln>
        </p:spPr>
      </p:pic>
      <p:sp>
        <p:nvSpPr>
          <p:cNvPr id="300" name="Google Shape;300;gf8aa309a24_1_5"/>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gf8aa309a24_1_13"/>
          <p:cNvSpPr txBox="1">
            <a:spLocks noGrp="1"/>
          </p:cNvSpPr>
          <p:nvPr>
            <p:ph type="title"/>
          </p:nvPr>
        </p:nvSpPr>
        <p:spPr>
          <a:xfrm>
            <a:off x="415600" y="546667"/>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Considerations</a:t>
            </a:r>
            <a:endParaRPr/>
          </a:p>
        </p:txBody>
      </p:sp>
      <p:sp>
        <p:nvSpPr>
          <p:cNvPr id="310" name="Google Shape;310;gf8aa309a24_1_13"/>
          <p:cNvSpPr txBox="1"/>
          <p:nvPr/>
        </p:nvSpPr>
        <p:spPr>
          <a:xfrm>
            <a:off x="310975" y="1230150"/>
            <a:ext cx="5496600" cy="53565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Char char="●"/>
            </a:pPr>
            <a:r>
              <a:rPr lang="en-US" sz="2000">
                <a:solidFill>
                  <a:schemeClr val="dk1"/>
                </a:solidFill>
              </a:rPr>
              <a:t>Disability is not a one size fits all approach. Throughout a person’s lifetime they may acquire a situational, temporary, and/or permanent disability.</a:t>
            </a:r>
            <a:br>
              <a:rPr lang="en-US" sz="2000">
                <a:solidFill>
                  <a:schemeClr val="dk1"/>
                </a:solidFill>
              </a:rPr>
            </a:br>
            <a:endParaRPr sz="2000">
              <a:solidFill>
                <a:schemeClr val="dk1"/>
              </a:solidFill>
            </a:endParaRPr>
          </a:p>
          <a:p>
            <a:pPr marL="457200" lvl="0" indent="-355600" algn="l" rtl="0">
              <a:lnSpc>
                <a:spcPct val="115000"/>
              </a:lnSpc>
              <a:spcBef>
                <a:spcPts val="0"/>
              </a:spcBef>
              <a:spcAft>
                <a:spcPts val="0"/>
              </a:spcAft>
              <a:buClr>
                <a:schemeClr val="dk1"/>
              </a:buClr>
              <a:buSzPts val="2000"/>
              <a:buChar char="●"/>
            </a:pPr>
            <a:r>
              <a:rPr lang="en-US" sz="2000">
                <a:solidFill>
                  <a:schemeClr val="dk1"/>
                </a:solidFill>
              </a:rPr>
              <a:t>Challenge: AI / ML is programmed to find patterns and form groupings.</a:t>
            </a:r>
            <a:br>
              <a:rPr lang="en-US" sz="2000">
                <a:solidFill>
                  <a:schemeClr val="dk1"/>
                </a:solidFill>
              </a:rPr>
            </a:br>
            <a:endParaRPr sz="2000">
              <a:solidFill>
                <a:schemeClr val="dk1"/>
              </a:solidFill>
            </a:endParaRPr>
          </a:p>
          <a:p>
            <a:pPr marL="457200" lvl="0" indent="-355600" algn="l" rtl="0">
              <a:lnSpc>
                <a:spcPct val="115000"/>
              </a:lnSpc>
              <a:spcBef>
                <a:spcPts val="0"/>
              </a:spcBef>
              <a:spcAft>
                <a:spcPts val="0"/>
              </a:spcAft>
              <a:buClr>
                <a:schemeClr val="dk1"/>
              </a:buClr>
              <a:buSzPts val="2000"/>
              <a:buChar char="●"/>
            </a:pPr>
            <a:r>
              <a:rPr lang="en-US" sz="2000">
                <a:solidFill>
                  <a:schemeClr val="dk1"/>
                </a:solidFill>
              </a:rPr>
              <a:t>Opportunity: Data collection and processing.</a:t>
            </a:r>
            <a:br>
              <a:rPr lang="en-US" sz="2000">
                <a:solidFill>
                  <a:schemeClr val="dk1"/>
                </a:solidFill>
              </a:rPr>
            </a:br>
            <a:endParaRPr sz="2000">
              <a:solidFill>
                <a:schemeClr val="dk1"/>
              </a:solidFill>
            </a:endParaRPr>
          </a:p>
          <a:p>
            <a:pPr marL="457200" lvl="0" indent="-355600" algn="l" rtl="0">
              <a:lnSpc>
                <a:spcPct val="115000"/>
              </a:lnSpc>
              <a:spcBef>
                <a:spcPts val="0"/>
              </a:spcBef>
              <a:spcAft>
                <a:spcPts val="0"/>
              </a:spcAft>
              <a:buClr>
                <a:schemeClr val="dk1"/>
              </a:buClr>
              <a:buSzPts val="2000"/>
              <a:buChar char="●"/>
            </a:pPr>
            <a:r>
              <a:rPr lang="en-US" sz="2000">
                <a:solidFill>
                  <a:srgbClr val="333333"/>
                </a:solidFill>
              </a:rPr>
              <a:t>Causes of algorithmic bias include h</a:t>
            </a:r>
            <a:r>
              <a:rPr lang="en-US" sz="2000">
                <a:solidFill>
                  <a:schemeClr val="dk1"/>
                </a:solidFill>
              </a:rPr>
              <a:t>istorical human biases and incomplete or unrepresentative training data. </a:t>
            </a:r>
            <a:endParaRPr sz="2000">
              <a:solidFill>
                <a:srgbClr val="333333"/>
              </a:solidFill>
            </a:endParaRPr>
          </a:p>
          <a:p>
            <a:pPr marL="0" lvl="0" indent="0" algn="l" rtl="0">
              <a:spcBef>
                <a:spcPts val="0"/>
              </a:spcBef>
              <a:spcAft>
                <a:spcPts val="0"/>
              </a:spcAft>
              <a:buNone/>
            </a:pPr>
            <a:endParaRPr/>
          </a:p>
        </p:txBody>
      </p:sp>
      <p:pic>
        <p:nvPicPr>
          <p:cNvPr id="311" name="Google Shape;311;gf8aa309a24_1_13" descr="Sixteen stick figure people, each with a different percievable disability, including a person using a wheelchair, with a baby, with a cup of coffee, with a cast on their foot, and arm in a sling. A senior citizen, someone with headphones, and someone watching TV. "/>
          <p:cNvPicPr preferRelativeResize="0"/>
          <p:nvPr/>
        </p:nvPicPr>
        <p:blipFill>
          <a:blip r:embed="rId3">
            <a:alphaModFix/>
          </a:blip>
          <a:stretch>
            <a:fillRect/>
          </a:stretch>
        </p:blipFill>
        <p:spPr>
          <a:xfrm>
            <a:off x="6052675" y="1386375"/>
            <a:ext cx="5916276" cy="4437207"/>
          </a:xfrm>
          <a:prstGeom prst="rect">
            <a:avLst/>
          </a:prstGeom>
          <a:noFill/>
          <a:ln>
            <a:noFill/>
          </a:ln>
        </p:spPr>
      </p:pic>
      <p:sp>
        <p:nvSpPr>
          <p:cNvPr id="309" name="Google Shape;309;gf8aa309a24_1_13"/>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f8aa309a24_1_22"/>
          <p:cNvSpPr txBox="1">
            <a:spLocks noGrp="1"/>
          </p:cNvSpPr>
          <p:nvPr>
            <p:ph type="title"/>
          </p:nvPr>
        </p:nvSpPr>
        <p:spPr>
          <a:xfrm>
            <a:off x="304800" y="317405"/>
            <a:ext cx="10515600" cy="507900"/>
          </a:xfrm>
          <a:prstGeom prst="rect">
            <a:avLst/>
          </a:prstGeom>
        </p:spPr>
        <p:txBody>
          <a:bodyPr spcFirstLastPara="1" wrap="square" lIns="0" tIns="45700" rIns="0" bIns="0" anchor="t" anchorCtr="0">
            <a:spAutoFit/>
          </a:bodyPr>
          <a:lstStyle/>
          <a:p>
            <a:pPr marL="0" lvl="0" indent="0" algn="l" rtl="0">
              <a:lnSpc>
                <a:spcPct val="100000"/>
              </a:lnSpc>
              <a:spcBef>
                <a:spcPts val="480"/>
              </a:spcBef>
              <a:spcAft>
                <a:spcPts val="0"/>
              </a:spcAft>
              <a:buClr>
                <a:schemeClr val="dk1"/>
              </a:buClr>
              <a:buSzPts val="1100"/>
              <a:buFont typeface="Arial"/>
              <a:buNone/>
            </a:pPr>
            <a:r>
              <a:rPr lang="en-US" b="0"/>
              <a:t>Reinvention</a:t>
            </a:r>
            <a:endParaRPr/>
          </a:p>
        </p:txBody>
      </p:sp>
      <p:grpSp>
        <p:nvGrpSpPr>
          <p:cNvPr id="2" name="Group 1" descr="A circle with the word accessibility in the midd, with the words Perceivable, Operable, Understandable, and Rubust connected to the outer ring. ">
            <a:extLst>
              <a:ext uri="{FF2B5EF4-FFF2-40B4-BE49-F238E27FC236}">
                <a16:creationId xmlns:a16="http://schemas.microsoft.com/office/drawing/2014/main" id="{01FEBBAD-980C-4947-8FB1-F309EBF35A87}"/>
              </a:ext>
            </a:extLst>
          </p:cNvPr>
          <p:cNvGrpSpPr/>
          <p:nvPr/>
        </p:nvGrpSpPr>
        <p:grpSpPr>
          <a:xfrm>
            <a:off x="1661988" y="1333075"/>
            <a:ext cx="5145057" cy="4707300"/>
            <a:chOff x="1661988" y="1333075"/>
            <a:chExt cx="5145057" cy="4707300"/>
          </a:xfrm>
        </p:grpSpPr>
        <p:sp>
          <p:nvSpPr>
            <p:cNvPr id="319" name="Google Shape;319;gf8aa309a24_1_22"/>
            <p:cNvSpPr/>
            <p:nvPr/>
          </p:nvSpPr>
          <p:spPr>
            <a:xfrm>
              <a:off x="2059245" y="1333075"/>
              <a:ext cx="4747800" cy="4707300"/>
            </a:xfrm>
            <a:prstGeom prst="ellipse">
              <a:avLst/>
            </a:prstGeom>
            <a:noFill/>
            <a:ln w="28575" cap="flat" cmpd="sng">
              <a:solidFill>
                <a:srgbClr val="595959"/>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20" name="Google Shape;320;gf8aa309a24_1_22"/>
            <p:cNvSpPr/>
            <p:nvPr/>
          </p:nvSpPr>
          <p:spPr>
            <a:xfrm>
              <a:off x="3288574" y="2555263"/>
              <a:ext cx="2274600" cy="22746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21" name="Google Shape;321;gf8aa309a24_1_22"/>
            <p:cNvSpPr txBox="1"/>
            <p:nvPr/>
          </p:nvSpPr>
          <p:spPr>
            <a:xfrm>
              <a:off x="3634699" y="3464106"/>
              <a:ext cx="1990200" cy="8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t>Accessibility </a:t>
              </a:r>
              <a:endParaRPr sz="1800" b="1"/>
            </a:p>
          </p:txBody>
        </p:sp>
        <p:sp>
          <p:nvSpPr>
            <p:cNvPr id="322" name="Google Shape;322;gf8aa309a24_1_22"/>
            <p:cNvSpPr/>
            <p:nvPr/>
          </p:nvSpPr>
          <p:spPr>
            <a:xfrm>
              <a:off x="3287871" y="402507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7A7"/>
                </a:solidFill>
              </a:endParaRPr>
            </a:p>
          </p:txBody>
        </p:sp>
        <p:sp>
          <p:nvSpPr>
            <p:cNvPr id="323" name="Google Shape;323;gf8aa309a24_1_22"/>
            <p:cNvSpPr/>
            <p:nvPr/>
          </p:nvSpPr>
          <p:spPr>
            <a:xfrm>
              <a:off x="3170932" y="3426947"/>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gf8aa309a24_1_22"/>
            <p:cNvSpPr/>
            <p:nvPr/>
          </p:nvSpPr>
          <p:spPr>
            <a:xfrm>
              <a:off x="3348620" y="2894145"/>
              <a:ext cx="2733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gf8aa309a24_1_22"/>
            <p:cNvSpPr txBox="1"/>
            <p:nvPr/>
          </p:nvSpPr>
          <p:spPr>
            <a:xfrm>
              <a:off x="2838148" y="2333621"/>
              <a:ext cx="21585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Perceivable</a:t>
              </a:r>
              <a:endParaRPr b="1">
                <a:solidFill>
                  <a:srgbClr val="674EA7"/>
                </a:solidFill>
              </a:endParaRPr>
            </a:p>
          </p:txBody>
        </p:sp>
        <p:sp>
          <p:nvSpPr>
            <p:cNvPr id="326" name="Google Shape;326;gf8aa309a24_1_22"/>
            <p:cNvSpPr/>
            <p:nvPr/>
          </p:nvSpPr>
          <p:spPr>
            <a:xfrm>
              <a:off x="4006190" y="249346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gf8aa309a24_1_22"/>
            <p:cNvSpPr txBox="1"/>
            <p:nvPr/>
          </p:nvSpPr>
          <p:spPr>
            <a:xfrm>
              <a:off x="2419363" y="2796584"/>
              <a:ext cx="12099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Operable</a:t>
              </a:r>
              <a:endParaRPr b="1">
                <a:solidFill>
                  <a:srgbClr val="674EA7"/>
                </a:solidFill>
              </a:endParaRPr>
            </a:p>
          </p:txBody>
        </p:sp>
        <p:sp>
          <p:nvSpPr>
            <p:cNvPr id="328" name="Google Shape;328;gf8aa309a24_1_22"/>
            <p:cNvSpPr txBox="1"/>
            <p:nvPr/>
          </p:nvSpPr>
          <p:spPr>
            <a:xfrm>
              <a:off x="1661988" y="3351904"/>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Understandable</a:t>
              </a:r>
              <a:endParaRPr b="1">
                <a:solidFill>
                  <a:srgbClr val="674EA7"/>
                </a:solidFill>
              </a:endParaRPr>
            </a:p>
          </p:txBody>
        </p:sp>
        <p:sp>
          <p:nvSpPr>
            <p:cNvPr id="329" name="Google Shape;329;gf8aa309a24_1_22"/>
            <p:cNvSpPr txBox="1"/>
            <p:nvPr/>
          </p:nvSpPr>
          <p:spPr>
            <a:xfrm>
              <a:off x="2494925" y="3985326"/>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Robust</a:t>
              </a:r>
              <a:endParaRPr b="1">
                <a:solidFill>
                  <a:srgbClr val="674EA7"/>
                </a:solidFill>
              </a:endParaRPr>
            </a:p>
          </p:txBody>
        </p:sp>
      </p:grpSp>
      <p:sp>
        <p:nvSpPr>
          <p:cNvPr id="318" name="Google Shape;318;gf8aa309a24_1_22"/>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19</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gf328b01d91_0_196"/>
          <p:cNvSpPr txBox="1">
            <a:spLocks noGrp="1"/>
          </p:cNvSpPr>
          <p:nvPr>
            <p:ph type="title"/>
          </p:nvPr>
        </p:nvSpPr>
        <p:spPr>
          <a:xfrm>
            <a:off x="415600" y="546667"/>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Agenda </a:t>
            </a:r>
            <a:endParaRPr/>
          </a:p>
        </p:txBody>
      </p:sp>
      <p:sp>
        <p:nvSpPr>
          <p:cNvPr id="138" name="Google Shape;138;gf328b01d91_0_196"/>
          <p:cNvSpPr txBox="1">
            <a:spLocks noGrp="1"/>
          </p:cNvSpPr>
          <p:nvPr>
            <p:ph type="body" idx="1"/>
          </p:nvPr>
        </p:nvSpPr>
        <p:spPr>
          <a:xfrm>
            <a:off x="339400" y="714983"/>
            <a:ext cx="11360700" cy="4452000"/>
          </a:xfrm>
          <a:prstGeom prst="rect">
            <a:avLst/>
          </a:prstGeom>
        </p:spPr>
        <p:txBody>
          <a:bodyPr spcFirstLastPara="1" wrap="square" lIns="91425" tIns="91425" rIns="91425" bIns="91425" anchor="ctr" anchorCtr="0">
            <a:noAutofit/>
          </a:bodyPr>
          <a:lstStyle/>
          <a:p>
            <a:pPr marL="457200" lvl="0" indent="-374650" algn="l" rtl="0">
              <a:spcBef>
                <a:spcPts val="0"/>
              </a:spcBef>
              <a:spcAft>
                <a:spcPts val="0"/>
              </a:spcAft>
              <a:buSzPts val="2300"/>
              <a:buChar char="●"/>
            </a:pPr>
            <a:r>
              <a:rPr lang="en-US" sz="2300"/>
              <a:t>Introductions</a:t>
            </a:r>
            <a:br>
              <a:rPr lang="en-US" sz="2300"/>
            </a:br>
            <a:endParaRPr sz="2300"/>
          </a:p>
          <a:p>
            <a:pPr marL="457200" lvl="0" indent="-374650" algn="l" rtl="0">
              <a:spcBef>
                <a:spcPts val="0"/>
              </a:spcBef>
              <a:spcAft>
                <a:spcPts val="0"/>
              </a:spcAft>
              <a:buSzPts val="2300"/>
              <a:buChar char="●"/>
            </a:pPr>
            <a:r>
              <a:rPr lang="en-US" sz="2300"/>
              <a:t>Overview </a:t>
            </a:r>
            <a:br>
              <a:rPr lang="en-US" sz="2300"/>
            </a:br>
            <a:endParaRPr sz="2300"/>
          </a:p>
          <a:p>
            <a:pPr marL="457200" lvl="0" indent="-374650" algn="l" rtl="0">
              <a:spcBef>
                <a:spcPts val="0"/>
              </a:spcBef>
              <a:spcAft>
                <a:spcPts val="0"/>
              </a:spcAft>
              <a:buSzPts val="2300"/>
              <a:buChar char="●"/>
            </a:pPr>
            <a:r>
              <a:rPr lang="en-US" sz="2300"/>
              <a:t>AI / ML Community </a:t>
            </a:r>
            <a:br>
              <a:rPr lang="en-US" sz="2300"/>
            </a:br>
            <a:endParaRPr sz="2300"/>
          </a:p>
          <a:p>
            <a:pPr marL="457200" lvl="0" indent="-374650" algn="l" rtl="0">
              <a:spcBef>
                <a:spcPts val="0"/>
              </a:spcBef>
              <a:spcAft>
                <a:spcPts val="0"/>
              </a:spcAft>
              <a:buSzPts val="2300"/>
              <a:buChar char="●"/>
            </a:pPr>
            <a:r>
              <a:rPr lang="en-US" sz="2300"/>
              <a:t>Prevention, Intervention, &amp; Reinvention </a:t>
            </a:r>
            <a:endParaRPr sz="2300"/>
          </a:p>
          <a:p>
            <a:pPr marL="457200" lvl="0" indent="0" algn="l" rtl="0">
              <a:spcBef>
                <a:spcPts val="0"/>
              </a:spcBef>
              <a:spcAft>
                <a:spcPts val="0"/>
              </a:spcAft>
              <a:buNone/>
            </a:pPr>
            <a:endParaRPr sz="2300"/>
          </a:p>
          <a:p>
            <a:pPr marL="457200" lvl="0" indent="-374650" algn="l" rtl="0">
              <a:spcBef>
                <a:spcPts val="0"/>
              </a:spcBef>
              <a:spcAft>
                <a:spcPts val="0"/>
              </a:spcAft>
              <a:buSzPts val="2300"/>
              <a:buChar char="●"/>
            </a:pPr>
            <a:r>
              <a:rPr lang="en-US" sz="2300"/>
              <a:t>Q&amp;A</a:t>
            </a:r>
            <a:endParaRPr sz="23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gf8aa309a24_1_61"/>
          <p:cNvSpPr txBox="1">
            <a:spLocks noGrp="1"/>
          </p:cNvSpPr>
          <p:nvPr>
            <p:ph type="title"/>
          </p:nvPr>
        </p:nvSpPr>
        <p:spPr>
          <a:xfrm>
            <a:off x="304800" y="317405"/>
            <a:ext cx="10515600" cy="507900"/>
          </a:xfrm>
          <a:prstGeom prst="rect">
            <a:avLst/>
          </a:prstGeom>
        </p:spPr>
        <p:txBody>
          <a:bodyPr spcFirstLastPara="1" wrap="square" lIns="0" tIns="45700" rIns="0" bIns="0" anchor="t" anchorCtr="0">
            <a:spAutoFit/>
          </a:bodyPr>
          <a:lstStyle/>
          <a:p>
            <a:pPr marL="0" lvl="0" indent="0" algn="l" rtl="0">
              <a:lnSpc>
                <a:spcPct val="100000"/>
              </a:lnSpc>
              <a:spcBef>
                <a:spcPts val="480"/>
              </a:spcBef>
              <a:spcAft>
                <a:spcPts val="0"/>
              </a:spcAft>
              <a:buNone/>
            </a:pPr>
            <a:r>
              <a:rPr lang="en-US" b="0"/>
              <a:t>Reinvention</a:t>
            </a:r>
            <a:endParaRPr/>
          </a:p>
        </p:txBody>
      </p:sp>
      <p:sp>
        <p:nvSpPr>
          <p:cNvPr id="336" name="Google Shape;336;gf8aa309a24_1_61"/>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20</a:t>
            </a:fld>
            <a:endParaRPr/>
          </a:p>
        </p:txBody>
      </p:sp>
      <p:grpSp>
        <p:nvGrpSpPr>
          <p:cNvPr id="2" name="Group 1" descr="A circle with the word accessibility in the middle, with the words Perceivable, Operable, Understandable, and Rubust connected to the outer ring. Now with the label Context grouping the terms Ability, Idenity, Habits, and Preferences attached to the outer ring. ">
            <a:extLst>
              <a:ext uri="{FF2B5EF4-FFF2-40B4-BE49-F238E27FC236}">
                <a16:creationId xmlns:a16="http://schemas.microsoft.com/office/drawing/2014/main" id="{55C69035-176F-9243-8542-27ED3FE7A29F}"/>
              </a:ext>
            </a:extLst>
          </p:cNvPr>
          <p:cNvGrpSpPr/>
          <p:nvPr/>
        </p:nvGrpSpPr>
        <p:grpSpPr>
          <a:xfrm>
            <a:off x="1661988" y="1333075"/>
            <a:ext cx="9411191" cy="4707300"/>
            <a:chOff x="1661988" y="1333075"/>
            <a:chExt cx="9411191" cy="4707300"/>
          </a:xfrm>
        </p:grpSpPr>
        <p:sp>
          <p:nvSpPr>
            <p:cNvPr id="337" name="Google Shape;337;gf8aa309a24_1_61"/>
            <p:cNvSpPr/>
            <p:nvPr/>
          </p:nvSpPr>
          <p:spPr>
            <a:xfrm>
              <a:off x="2059245" y="1333075"/>
              <a:ext cx="4747800" cy="4707300"/>
            </a:xfrm>
            <a:prstGeom prst="ellipse">
              <a:avLst/>
            </a:prstGeom>
            <a:noFill/>
            <a:ln w="28575" cap="flat" cmpd="sng">
              <a:solidFill>
                <a:srgbClr val="595959"/>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38" name="Google Shape;338;gf8aa309a24_1_61"/>
            <p:cNvSpPr/>
            <p:nvPr/>
          </p:nvSpPr>
          <p:spPr>
            <a:xfrm>
              <a:off x="3288574" y="2555263"/>
              <a:ext cx="2274600" cy="22746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39" name="Google Shape;339;gf8aa309a24_1_61"/>
            <p:cNvSpPr txBox="1"/>
            <p:nvPr/>
          </p:nvSpPr>
          <p:spPr>
            <a:xfrm>
              <a:off x="3634699" y="3464106"/>
              <a:ext cx="1990200" cy="8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t>Accessibility </a:t>
              </a:r>
              <a:endParaRPr sz="1800" b="1"/>
            </a:p>
          </p:txBody>
        </p:sp>
        <p:sp>
          <p:nvSpPr>
            <p:cNvPr id="340" name="Google Shape;340;gf8aa309a24_1_61"/>
            <p:cNvSpPr/>
            <p:nvPr/>
          </p:nvSpPr>
          <p:spPr>
            <a:xfrm>
              <a:off x="3287871" y="402507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7A7"/>
                </a:solidFill>
              </a:endParaRPr>
            </a:p>
          </p:txBody>
        </p:sp>
        <p:sp>
          <p:nvSpPr>
            <p:cNvPr id="341" name="Google Shape;341;gf8aa309a24_1_61"/>
            <p:cNvSpPr/>
            <p:nvPr/>
          </p:nvSpPr>
          <p:spPr>
            <a:xfrm>
              <a:off x="3170932" y="3426947"/>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gf8aa309a24_1_61"/>
            <p:cNvSpPr/>
            <p:nvPr/>
          </p:nvSpPr>
          <p:spPr>
            <a:xfrm>
              <a:off x="3348620" y="2894145"/>
              <a:ext cx="2733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gf8aa309a24_1_61"/>
            <p:cNvSpPr txBox="1"/>
            <p:nvPr/>
          </p:nvSpPr>
          <p:spPr>
            <a:xfrm>
              <a:off x="2838148" y="2333621"/>
              <a:ext cx="21585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Perceivable</a:t>
              </a:r>
              <a:endParaRPr b="1">
                <a:solidFill>
                  <a:srgbClr val="674EA7"/>
                </a:solidFill>
              </a:endParaRPr>
            </a:p>
          </p:txBody>
        </p:sp>
        <p:cxnSp>
          <p:nvCxnSpPr>
            <p:cNvPr id="344" name="Google Shape;344;gf8aa309a24_1_61"/>
            <p:cNvCxnSpPr/>
            <p:nvPr/>
          </p:nvCxnSpPr>
          <p:spPr>
            <a:xfrm rot="10800000" flipH="1">
              <a:off x="5604872" y="2346833"/>
              <a:ext cx="3650400" cy="1340100"/>
            </a:xfrm>
            <a:prstGeom prst="straightConnector1">
              <a:avLst/>
            </a:prstGeom>
            <a:noFill/>
            <a:ln w="19050" cap="flat" cmpd="sng">
              <a:solidFill>
                <a:srgbClr val="595959"/>
              </a:solidFill>
              <a:prstDash val="solid"/>
              <a:round/>
              <a:headEnd type="none" w="med" len="med"/>
              <a:tailEnd type="none" w="med" len="med"/>
            </a:ln>
          </p:spPr>
        </p:cxnSp>
        <p:cxnSp>
          <p:nvCxnSpPr>
            <p:cNvPr id="345" name="Google Shape;345;gf8aa309a24_1_61"/>
            <p:cNvCxnSpPr/>
            <p:nvPr/>
          </p:nvCxnSpPr>
          <p:spPr>
            <a:xfrm rot="10800000" flipH="1">
              <a:off x="5620087" y="3254333"/>
              <a:ext cx="4177200" cy="432600"/>
            </a:xfrm>
            <a:prstGeom prst="straightConnector1">
              <a:avLst/>
            </a:prstGeom>
            <a:noFill/>
            <a:ln w="19050" cap="flat" cmpd="sng">
              <a:solidFill>
                <a:srgbClr val="595959"/>
              </a:solidFill>
              <a:prstDash val="solid"/>
              <a:round/>
              <a:headEnd type="none" w="med" len="med"/>
              <a:tailEnd type="none" w="med" len="med"/>
            </a:ln>
          </p:spPr>
        </p:cxnSp>
        <p:sp>
          <p:nvSpPr>
            <p:cNvPr id="346" name="Google Shape;346;gf8aa309a24_1_61"/>
            <p:cNvSpPr txBox="1"/>
            <p:nvPr/>
          </p:nvSpPr>
          <p:spPr>
            <a:xfrm rot="-1156742">
              <a:off x="8395962" y="1993099"/>
              <a:ext cx="1989889" cy="84679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Ability</a:t>
              </a:r>
              <a:r>
                <a:rPr lang="en-US" b="1"/>
                <a:t> </a:t>
              </a:r>
              <a:endParaRPr b="1"/>
            </a:p>
          </p:txBody>
        </p:sp>
        <p:cxnSp>
          <p:nvCxnSpPr>
            <p:cNvPr id="347" name="Google Shape;347;gf8aa309a24_1_61"/>
            <p:cNvCxnSpPr/>
            <p:nvPr/>
          </p:nvCxnSpPr>
          <p:spPr>
            <a:xfrm>
              <a:off x="5620087" y="3692525"/>
              <a:ext cx="4280700" cy="635700"/>
            </a:xfrm>
            <a:prstGeom prst="straightConnector1">
              <a:avLst/>
            </a:prstGeom>
            <a:noFill/>
            <a:ln w="19050" cap="flat" cmpd="sng">
              <a:solidFill>
                <a:srgbClr val="595959"/>
              </a:solidFill>
              <a:prstDash val="solid"/>
              <a:round/>
              <a:headEnd type="none" w="med" len="med"/>
              <a:tailEnd type="none" w="med" len="med"/>
            </a:ln>
          </p:spPr>
        </p:cxnSp>
        <p:sp>
          <p:nvSpPr>
            <p:cNvPr id="348" name="Google Shape;348;gf8aa309a24_1_61"/>
            <p:cNvSpPr txBox="1"/>
            <p:nvPr/>
          </p:nvSpPr>
          <p:spPr>
            <a:xfrm rot="-317625">
              <a:off x="9051309" y="2910765"/>
              <a:ext cx="1989988" cy="84731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Identity</a:t>
              </a:r>
              <a:endParaRPr b="1"/>
            </a:p>
          </p:txBody>
        </p:sp>
        <p:sp>
          <p:nvSpPr>
            <p:cNvPr id="349" name="Google Shape;349;gf8aa309a24_1_61"/>
            <p:cNvSpPr txBox="1"/>
            <p:nvPr/>
          </p:nvSpPr>
          <p:spPr>
            <a:xfrm rot="512288">
              <a:off x="9086726" y="4054303"/>
              <a:ext cx="1960022" cy="89444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Habits</a:t>
              </a:r>
              <a:endParaRPr b="1">
                <a:solidFill>
                  <a:srgbClr val="0000FF"/>
                </a:solidFill>
              </a:endParaRPr>
            </a:p>
          </p:txBody>
        </p:sp>
        <p:sp>
          <p:nvSpPr>
            <p:cNvPr id="350" name="Google Shape;350;gf8aa309a24_1_61"/>
            <p:cNvSpPr txBox="1"/>
            <p:nvPr/>
          </p:nvSpPr>
          <p:spPr>
            <a:xfrm>
              <a:off x="7135679" y="1606287"/>
              <a:ext cx="39375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a:t>Context</a:t>
              </a:r>
              <a:endParaRPr sz="1800" b="1"/>
            </a:p>
            <a:p>
              <a:pPr marL="0" lvl="0" indent="0" algn="ctr" rtl="0">
                <a:spcBef>
                  <a:spcPts val="0"/>
                </a:spcBef>
                <a:spcAft>
                  <a:spcPts val="0"/>
                </a:spcAft>
                <a:buNone/>
              </a:pPr>
              <a:endParaRPr sz="1800" b="1"/>
            </a:p>
          </p:txBody>
        </p:sp>
        <p:sp>
          <p:nvSpPr>
            <p:cNvPr id="351" name="Google Shape;351;gf8aa309a24_1_61"/>
            <p:cNvSpPr/>
            <p:nvPr/>
          </p:nvSpPr>
          <p:spPr>
            <a:xfrm>
              <a:off x="9013141" y="2251278"/>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gf8aa309a24_1_61"/>
            <p:cNvSpPr/>
            <p:nvPr/>
          </p:nvSpPr>
          <p:spPr>
            <a:xfrm>
              <a:off x="9795249" y="3100770"/>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gf8aa309a24_1_61"/>
            <p:cNvSpPr/>
            <p:nvPr/>
          </p:nvSpPr>
          <p:spPr>
            <a:xfrm>
              <a:off x="9795249" y="4187752"/>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4" name="Google Shape;354;gf8aa309a24_1_61"/>
            <p:cNvCxnSpPr/>
            <p:nvPr/>
          </p:nvCxnSpPr>
          <p:spPr>
            <a:xfrm>
              <a:off x="5549792" y="3686933"/>
              <a:ext cx="4101900" cy="1509900"/>
            </a:xfrm>
            <a:prstGeom prst="straightConnector1">
              <a:avLst/>
            </a:prstGeom>
            <a:noFill/>
            <a:ln w="19050" cap="flat" cmpd="sng">
              <a:solidFill>
                <a:srgbClr val="595959"/>
              </a:solidFill>
              <a:prstDash val="solid"/>
              <a:round/>
              <a:headEnd type="none" w="med" len="med"/>
              <a:tailEnd type="none" w="med" len="med"/>
            </a:ln>
          </p:spPr>
        </p:cxnSp>
        <p:sp>
          <p:nvSpPr>
            <p:cNvPr id="355" name="Google Shape;355;gf8aa309a24_1_61"/>
            <p:cNvSpPr/>
            <p:nvPr/>
          </p:nvSpPr>
          <p:spPr>
            <a:xfrm>
              <a:off x="9409822" y="5059018"/>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gf8aa309a24_1_61"/>
            <p:cNvSpPr txBox="1"/>
            <p:nvPr/>
          </p:nvSpPr>
          <p:spPr>
            <a:xfrm rot="1243401">
              <a:off x="8338043" y="4764637"/>
              <a:ext cx="1960120" cy="472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Preferences</a:t>
              </a:r>
              <a:endParaRPr b="1">
                <a:solidFill>
                  <a:srgbClr val="0000FF"/>
                </a:solidFill>
              </a:endParaRPr>
            </a:p>
          </p:txBody>
        </p:sp>
        <p:sp>
          <p:nvSpPr>
            <p:cNvPr id="357" name="Google Shape;357;gf8aa309a24_1_61"/>
            <p:cNvSpPr/>
            <p:nvPr/>
          </p:nvSpPr>
          <p:spPr>
            <a:xfrm>
              <a:off x="4006190" y="249346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gf8aa309a24_1_61"/>
            <p:cNvSpPr/>
            <p:nvPr/>
          </p:nvSpPr>
          <p:spPr>
            <a:xfrm>
              <a:off x="5453167" y="3565630"/>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gf8aa309a24_1_61"/>
            <p:cNvSpPr txBox="1"/>
            <p:nvPr/>
          </p:nvSpPr>
          <p:spPr>
            <a:xfrm>
              <a:off x="2419363" y="2796584"/>
              <a:ext cx="12099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Operable</a:t>
              </a:r>
              <a:endParaRPr b="1">
                <a:solidFill>
                  <a:srgbClr val="674EA7"/>
                </a:solidFill>
              </a:endParaRPr>
            </a:p>
          </p:txBody>
        </p:sp>
        <p:sp>
          <p:nvSpPr>
            <p:cNvPr id="360" name="Google Shape;360;gf8aa309a24_1_61"/>
            <p:cNvSpPr txBox="1"/>
            <p:nvPr/>
          </p:nvSpPr>
          <p:spPr>
            <a:xfrm>
              <a:off x="1661988" y="3351904"/>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Understandable</a:t>
              </a:r>
              <a:endParaRPr b="1">
                <a:solidFill>
                  <a:srgbClr val="674EA7"/>
                </a:solidFill>
              </a:endParaRPr>
            </a:p>
          </p:txBody>
        </p:sp>
        <p:sp>
          <p:nvSpPr>
            <p:cNvPr id="361" name="Google Shape;361;gf8aa309a24_1_61"/>
            <p:cNvSpPr txBox="1"/>
            <p:nvPr/>
          </p:nvSpPr>
          <p:spPr>
            <a:xfrm>
              <a:off x="2494925" y="3985326"/>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Robust</a:t>
              </a:r>
              <a:endParaRPr b="1">
                <a:solidFill>
                  <a:srgbClr val="674EA7"/>
                </a:solidFill>
              </a:endParaRPr>
            </a:p>
          </p:txBody>
        </p:sp>
      </p:gr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gf8aa309a24_1_99"/>
          <p:cNvSpPr txBox="1">
            <a:spLocks noGrp="1"/>
          </p:cNvSpPr>
          <p:nvPr>
            <p:ph type="title"/>
          </p:nvPr>
        </p:nvSpPr>
        <p:spPr>
          <a:xfrm>
            <a:off x="304800" y="317405"/>
            <a:ext cx="10515600" cy="507900"/>
          </a:xfrm>
          <a:prstGeom prst="rect">
            <a:avLst/>
          </a:prstGeom>
        </p:spPr>
        <p:txBody>
          <a:bodyPr spcFirstLastPara="1" wrap="square" lIns="0" tIns="45700" rIns="0" bIns="0" anchor="t" anchorCtr="0">
            <a:spAutoFit/>
          </a:bodyPr>
          <a:lstStyle/>
          <a:p>
            <a:pPr marL="0" lvl="0" indent="0" algn="l" rtl="0">
              <a:lnSpc>
                <a:spcPct val="100000"/>
              </a:lnSpc>
              <a:spcBef>
                <a:spcPts val="480"/>
              </a:spcBef>
              <a:spcAft>
                <a:spcPts val="0"/>
              </a:spcAft>
              <a:buNone/>
            </a:pPr>
            <a:r>
              <a:rPr lang="en-US" b="0"/>
              <a:t>Reinvention </a:t>
            </a:r>
            <a:endParaRPr/>
          </a:p>
        </p:txBody>
      </p:sp>
      <p:sp>
        <p:nvSpPr>
          <p:cNvPr id="368" name="Google Shape;368;gf8aa309a24_1_99"/>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21</a:t>
            </a:fld>
            <a:endParaRPr/>
          </a:p>
        </p:txBody>
      </p:sp>
      <p:grpSp>
        <p:nvGrpSpPr>
          <p:cNvPr id="2" name="Group 1" descr="A circle with the word Accessibility in the middle, with the words Perceivable, Operable, Understandable, and Rubust connected to the outer ring. Also with the label Context grouping the terms Ability, Idenity, Habits, and Preferences attached to the outer ring. Now, with an outer ring labeled AI/ML, and the terms Beliefs, Desires, and Intent connected to the outer ring.  ">
            <a:extLst>
              <a:ext uri="{FF2B5EF4-FFF2-40B4-BE49-F238E27FC236}">
                <a16:creationId xmlns:a16="http://schemas.microsoft.com/office/drawing/2014/main" id="{F74B3073-6271-CD49-A8E3-059A01C6A58A}"/>
              </a:ext>
            </a:extLst>
          </p:cNvPr>
          <p:cNvGrpSpPr/>
          <p:nvPr/>
        </p:nvGrpSpPr>
        <p:grpSpPr>
          <a:xfrm>
            <a:off x="1654241" y="1333075"/>
            <a:ext cx="9418938" cy="4707300"/>
            <a:chOff x="1654241" y="1333075"/>
            <a:chExt cx="9418938" cy="4707300"/>
          </a:xfrm>
        </p:grpSpPr>
        <p:sp>
          <p:nvSpPr>
            <p:cNvPr id="369" name="Google Shape;369;gf8aa309a24_1_99"/>
            <p:cNvSpPr/>
            <p:nvPr/>
          </p:nvSpPr>
          <p:spPr>
            <a:xfrm>
              <a:off x="2059245" y="1333075"/>
              <a:ext cx="4747800" cy="4707300"/>
            </a:xfrm>
            <a:prstGeom prst="ellipse">
              <a:avLst/>
            </a:prstGeom>
            <a:noFill/>
            <a:ln w="28575" cap="flat" cmpd="sng">
              <a:solidFill>
                <a:srgbClr val="595959"/>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70" name="Google Shape;370;gf8aa309a24_1_99"/>
            <p:cNvSpPr/>
            <p:nvPr/>
          </p:nvSpPr>
          <p:spPr>
            <a:xfrm>
              <a:off x="3288574" y="2555263"/>
              <a:ext cx="2274600" cy="22746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 </a:t>
              </a:r>
              <a:endParaRPr/>
            </a:p>
          </p:txBody>
        </p:sp>
        <p:sp>
          <p:nvSpPr>
            <p:cNvPr id="371" name="Google Shape;371;gf8aa309a24_1_99"/>
            <p:cNvSpPr txBox="1"/>
            <p:nvPr/>
          </p:nvSpPr>
          <p:spPr>
            <a:xfrm>
              <a:off x="3634699" y="3464106"/>
              <a:ext cx="1990200" cy="8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t>Accessibility </a:t>
              </a:r>
              <a:endParaRPr sz="1800" b="1"/>
            </a:p>
          </p:txBody>
        </p:sp>
        <p:sp>
          <p:nvSpPr>
            <p:cNvPr id="372" name="Google Shape;372;gf8aa309a24_1_99"/>
            <p:cNvSpPr/>
            <p:nvPr/>
          </p:nvSpPr>
          <p:spPr>
            <a:xfrm>
              <a:off x="3287871" y="402507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7A7"/>
                </a:solidFill>
              </a:endParaRPr>
            </a:p>
          </p:txBody>
        </p:sp>
        <p:sp>
          <p:nvSpPr>
            <p:cNvPr id="373" name="Google Shape;373;gf8aa309a24_1_99"/>
            <p:cNvSpPr/>
            <p:nvPr/>
          </p:nvSpPr>
          <p:spPr>
            <a:xfrm>
              <a:off x="3170932" y="3426947"/>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gf8aa309a24_1_99"/>
            <p:cNvSpPr/>
            <p:nvPr/>
          </p:nvSpPr>
          <p:spPr>
            <a:xfrm>
              <a:off x="3348620" y="2894145"/>
              <a:ext cx="2733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gf8aa309a24_1_99"/>
            <p:cNvSpPr txBox="1"/>
            <p:nvPr/>
          </p:nvSpPr>
          <p:spPr>
            <a:xfrm>
              <a:off x="2838148" y="2333621"/>
              <a:ext cx="21585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Perceivable</a:t>
              </a:r>
              <a:endParaRPr b="1">
                <a:solidFill>
                  <a:srgbClr val="674EA7"/>
                </a:solidFill>
              </a:endParaRPr>
            </a:p>
          </p:txBody>
        </p:sp>
        <p:sp>
          <p:nvSpPr>
            <p:cNvPr id="376" name="Google Shape;376;gf8aa309a24_1_99"/>
            <p:cNvSpPr txBox="1"/>
            <p:nvPr/>
          </p:nvSpPr>
          <p:spPr>
            <a:xfrm>
              <a:off x="3930084" y="5120702"/>
              <a:ext cx="21585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t>AI / ML</a:t>
              </a:r>
              <a:endParaRPr sz="2000" b="1"/>
            </a:p>
          </p:txBody>
        </p:sp>
        <p:cxnSp>
          <p:nvCxnSpPr>
            <p:cNvPr id="377" name="Google Shape;377;gf8aa309a24_1_99"/>
            <p:cNvCxnSpPr/>
            <p:nvPr/>
          </p:nvCxnSpPr>
          <p:spPr>
            <a:xfrm rot="10800000" flipH="1">
              <a:off x="5604872" y="2346833"/>
              <a:ext cx="3650400" cy="1340100"/>
            </a:xfrm>
            <a:prstGeom prst="straightConnector1">
              <a:avLst/>
            </a:prstGeom>
            <a:noFill/>
            <a:ln w="19050" cap="flat" cmpd="sng">
              <a:solidFill>
                <a:srgbClr val="595959"/>
              </a:solidFill>
              <a:prstDash val="solid"/>
              <a:round/>
              <a:headEnd type="none" w="med" len="med"/>
              <a:tailEnd type="none" w="med" len="med"/>
            </a:ln>
          </p:spPr>
        </p:cxnSp>
        <p:cxnSp>
          <p:nvCxnSpPr>
            <p:cNvPr id="378" name="Google Shape;378;gf8aa309a24_1_99"/>
            <p:cNvCxnSpPr/>
            <p:nvPr/>
          </p:nvCxnSpPr>
          <p:spPr>
            <a:xfrm rot="10800000" flipH="1">
              <a:off x="5620087" y="3254333"/>
              <a:ext cx="4177200" cy="432600"/>
            </a:xfrm>
            <a:prstGeom prst="straightConnector1">
              <a:avLst/>
            </a:prstGeom>
            <a:noFill/>
            <a:ln w="19050" cap="flat" cmpd="sng">
              <a:solidFill>
                <a:srgbClr val="595959"/>
              </a:solidFill>
              <a:prstDash val="solid"/>
              <a:round/>
              <a:headEnd type="none" w="med" len="med"/>
              <a:tailEnd type="none" w="med" len="med"/>
            </a:ln>
          </p:spPr>
        </p:cxnSp>
        <p:sp>
          <p:nvSpPr>
            <p:cNvPr id="379" name="Google Shape;379;gf8aa309a24_1_99"/>
            <p:cNvSpPr txBox="1"/>
            <p:nvPr/>
          </p:nvSpPr>
          <p:spPr>
            <a:xfrm rot="-1156742">
              <a:off x="8395962" y="1993099"/>
              <a:ext cx="1989889" cy="84679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Ability</a:t>
              </a:r>
              <a:r>
                <a:rPr lang="en-US" b="1"/>
                <a:t> </a:t>
              </a:r>
              <a:endParaRPr b="1"/>
            </a:p>
          </p:txBody>
        </p:sp>
        <p:cxnSp>
          <p:nvCxnSpPr>
            <p:cNvPr id="380" name="Google Shape;380;gf8aa309a24_1_99"/>
            <p:cNvCxnSpPr/>
            <p:nvPr/>
          </p:nvCxnSpPr>
          <p:spPr>
            <a:xfrm>
              <a:off x="5620087" y="3692525"/>
              <a:ext cx="4280700" cy="635700"/>
            </a:xfrm>
            <a:prstGeom prst="straightConnector1">
              <a:avLst/>
            </a:prstGeom>
            <a:noFill/>
            <a:ln w="19050" cap="flat" cmpd="sng">
              <a:solidFill>
                <a:srgbClr val="595959"/>
              </a:solidFill>
              <a:prstDash val="solid"/>
              <a:round/>
              <a:headEnd type="none" w="med" len="med"/>
              <a:tailEnd type="none" w="med" len="med"/>
            </a:ln>
          </p:spPr>
        </p:cxnSp>
        <p:sp>
          <p:nvSpPr>
            <p:cNvPr id="381" name="Google Shape;381;gf8aa309a24_1_99"/>
            <p:cNvSpPr txBox="1"/>
            <p:nvPr/>
          </p:nvSpPr>
          <p:spPr>
            <a:xfrm rot="-317625">
              <a:off x="9051309" y="2910765"/>
              <a:ext cx="1989988" cy="84731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Identity</a:t>
              </a:r>
              <a:endParaRPr b="1"/>
            </a:p>
          </p:txBody>
        </p:sp>
        <p:sp>
          <p:nvSpPr>
            <p:cNvPr id="382" name="Google Shape;382;gf8aa309a24_1_99"/>
            <p:cNvSpPr txBox="1"/>
            <p:nvPr/>
          </p:nvSpPr>
          <p:spPr>
            <a:xfrm rot="512288">
              <a:off x="9086726" y="4054303"/>
              <a:ext cx="1960022" cy="89444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Habits</a:t>
              </a:r>
              <a:endParaRPr b="1">
                <a:solidFill>
                  <a:srgbClr val="0000FF"/>
                </a:solidFill>
              </a:endParaRPr>
            </a:p>
          </p:txBody>
        </p:sp>
        <p:sp>
          <p:nvSpPr>
            <p:cNvPr id="383" name="Google Shape;383;gf8aa309a24_1_99"/>
            <p:cNvSpPr txBox="1"/>
            <p:nvPr/>
          </p:nvSpPr>
          <p:spPr>
            <a:xfrm>
              <a:off x="7135679" y="1606287"/>
              <a:ext cx="3937500" cy="8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a:t>Context</a:t>
              </a:r>
              <a:endParaRPr sz="1800" b="1"/>
            </a:p>
            <a:p>
              <a:pPr marL="0" lvl="0" indent="0" algn="ctr" rtl="0">
                <a:spcBef>
                  <a:spcPts val="0"/>
                </a:spcBef>
                <a:spcAft>
                  <a:spcPts val="0"/>
                </a:spcAft>
                <a:buNone/>
              </a:pPr>
              <a:endParaRPr sz="1800" b="1"/>
            </a:p>
          </p:txBody>
        </p:sp>
        <p:sp>
          <p:nvSpPr>
            <p:cNvPr id="384" name="Google Shape;384;gf8aa309a24_1_99"/>
            <p:cNvSpPr/>
            <p:nvPr/>
          </p:nvSpPr>
          <p:spPr>
            <a:xfrm>
              <a:off x="9013141" y="2251278"/>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gf8aa309a24_1_99"/>
            <p:cNvSpPr/>
            <p:nvPr/>
          </p:nvSpPr>
          <p:spPr>
            <a:xfrm>
              <a:off x="9795249" y="3100770"/>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gf8aa309a24_1_99"/>
            <p:cNvSpPr/>
            <p:nvPr/>
          </p:nvSpPr>
          <p:spPr>
            <a:xfrm>
              <a:off x="9795249" y="4187752"/>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gf8aa309a24_1_99"/>
            <p:cNvSpPr/>
            <p:nvPr/>
          </p:nvSpPr>
          <p:spPr>
            <a:xfrm>
              <a:off x="2382694" y="4956791"/>
              <a:ext cx="242100" cy="2421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900"/>
                </a:solidFill>
              </a:endParaRPr>
            </a:p>
          </p:txBody>
        </p:sp>
        <p:sp>
          <p:nvSpPr>
            <p:cNvPr id="388" name="Google Shape;388;gf8aa309a24_1_99"/>
            <p:cNvSpPr txBox="1"/>
            <p:nvPr/>
          </p:nvSpPr>
          <p:spPr>
            <a:xfrm>
              <a:off x="1654241" y="4920671"/>
              <a:ext cx="18018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FF9900"/>
                  </a:solidFill>
                </a:rPr>
                <a:t>Beliefs</a:t>
              </a:r>
              <a:endParaRPr b="1">
                <a:solidFill>
                  <a:srgbClr val="FF9900"/>
                </a:solidFill>
              </a:endParaRPr>
            </a:p>
          </p:txBody>
        </p:sp>
        <p:sp>
          <p:nvSpPr>
            <p:cNvPr id="389" name="Google Shape;389;gf8aa309a24_1_99"/>
            <p:cNvSpPr/>
            <p:nvPr/>
          </p:nvSpPr>
          <p:spPr>
            <a:xfrm>
              <a:off x="2761959" y="5338426"/>
              <a:ext cx="242100" cy="2421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gf8aa309a24_1_99"/>
            <p:cNvSpPr txBox="1"/>
            <p:nvPr/>
          </p:nvSpPr>
          <p:spPr>
            <a:xfrm>
              <a:off x="2004448" y="5277527"/>
              <a:ext cx="16092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FF9900"/>
                  </a:solidFill>
                </a:rPr>
                <a:t>Desires</a:t>
              </a:r>
              <a:endParaRPr b="1">
                <a:solidFill>
                  <a:srgbClr val="FF9900"/>
                </a:solidFill>
              </a:endParaRPr>
            </a:p>
          </p:txBody>
        </p:sp>
        <p:sp>
          <p:nvSpPr>
            <p:cNvPr id="391" name="Google Shape;391;gf8aa309a24_1_99"/>
            <p:cNvSpPr/>
            <p:nvPr/>
          </p:nvSpPr>
          <p:spPr>
            <a:xfrm>
              <a:off x="3222669" y="5718065"/>
              <a:ext cx="242100" cy="2421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900"/>
                </a:solidFill>
              </a:endParaRPr>
            </a:p>
          </p:txBody>
        </p:sp>
        <p:sp>
          <p:nvSpPr>
            <p:cNvPr id="392" name="Google Shape;392;gf8aa309a24_1_99"/>
            <p:cNvSpPr txBox="1"/>
            <p:nvPr/>
          </p:nvSpPr>
          <p:spPr>
            <a:xfrm>
              <a:off x="2566258" y="5665475"/>
              <a:ext cx="16092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FF9900"/>
                  </a:solidFill>
                </a:rPr>
                <a:t>Intent</a:t>
              </a:r>
              <a:endParaRPr b="1">
                <a:solidFill>
                  <a:srgbClr val="FF9900"/>
                </a:solidFill>
              </a:endParaRPr>
            </a:p>
          </p:txBody>
        </p:sp>
        <p:cxnSp>
          <p:nvCxnSpPr>
            <p:cNvPr id="393" name="Google Shape;393;gf8aa309a24_1_99"/>
            <p:cNvCxnSpPr/>
            <p:nvPr/>
          </p:nvCxnSpPr>
          <p:spPr>
            <a:xfrm>
              <a:off x="5549792" y="3686933"/>
              <a:ext cx="4101900" cy="1509900"/>
            </a:xfrm>
            <a:prstGeom prst="straightConnector1">
              <a:avLst/>
            </a:prstGeom>
            <a:noFill/>
            <a:ln w="19050" cap="flat" cmpd="sng">
              <a:solidFill>
                <a:srgbClr val="595959"/>
              </a:solidFill>
              <a:prstDash val="solid"/>
              <a:round/>
              <a:headEnd type="none" w="med" len="med"/>
              <a:tailEnd type="none" w="med" len="med"/>
            </a:ln>
          </p:spPr>
        </p:cxnSp>
        <p:sp>
          <p:nvSpPr>
            <p:cNvPr id="394" name="Google Shape;394;gf8aa309a24_1_99"/>
            <p:cNvSpPr/>
            <p:nvPr/>
          </p:nvSpPr>
          <p:spPr>
            <a:xfrm>
              <a:off x="9409822" y="5059018"/>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gf8aa309a24_1_99"/>
            <p:cNvSpPr txBox="1"/>
            <p:nvPr/>
          </p:nvSpPr>
          <p:spPr>
            <a:xfrm rot="1243401">
              <a:off x="8338043" y="4764637"/>
              <a:ext cx="1960120" cy="472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Preferences</a:t>
              </a:r>
              <a:endParaRPr b="1">
                <a:solidFill>
                  <a:srgbClr val="0000FF"/>
                </a:solidFill>
              </a:endParaRPr>
            </a:p>
          </p:txBody>
        </p:sp>
        <p:sp>
          <p:nvSpPr>
            <p:cNvPr id="396" name="Google Shape;396;gf8aa309a24_1_99"/>
            <p:cNvSpPr/>
            <p:nvPr/>
          </p:nvSpPr>
          <p:spPr>
            <a:xfrm>
              <a:off x="4006190" y="2493466"/>
              <a:ext cx="242100" cy="2421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gf8aa309a24_1_99"/>
            <p:cNvSpPr/>
            <p:nvPr/>
          </p:nvSpPr>
          <p:spPr>
            <a:xfrm>
              <a:off x="5453167" y="3565630"/>
              <a:ext cx="242100" cy="242100"/>
            </a:xfrm>
            <a:prstGeom prst="ellipse">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gf8aa309a24_1_99"/>
            <p:cNvSpPr txBox="1"/>
            <p:nvPr/>
          </p:nvSpPr>
          <p:spPr>
            <a:xfrm>
              <a:off x="2419363" y="2796584"/>
              <a:ext cx="12099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Operable</a:t>
              </a:r>
              <a:endParaRPr b="1">
                <a:solidFill>
                  <a:srgbClr val="674EA7"/>
                </a:solidFill>
              </a:endParaRPr>
            </a:p>
          </p:txBody>
        </p:sp>
        <p:sp>
          <p:nvSpPr>
            <p:cNvPr id="399" name="Google Shape;399;gf8aa309a24_1_99"/>
            <p:cNvSpPr txBox="1"/>
            <p:nvPr/>
          </p:nvSpPr>
          <p:spPr>
            <a:xfrm>
              <a:off x="1661988" y="3351904"/>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Understandable</a:t>
              </a:r>
              <a:endParaRPr b="1">
                <a:solidFill>
                  <a:srgbClr val="674EA7"/>
                </a:solidFill>
              </a:endParaRPr>
            </a:p>
          </p:txBody>
        </p:sp>
        <p:sp>
          <p:nvSpPr>
            <p:cNvPr id="400" name="Google Shape;400;gf8aa309a24_1_99"/>
            <p:cNvSpPr txBox="1"/>
            <p:nvPr/>
          </p:nvSpPr>
          <p:spPr>
            <a:xfrm>
              <a:off x="2494925" y="3985326"/>
              <a:ext cx="2000100" cy="30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674EA7"/>
                  </a:solidFill>
                </a:rPr>
                <a:t>Robust</a:t>
              </a:r>
              <a:endParaRPr b="1">
                <a:solidFill>
                  <a:srgbClr val="674EA7"/>
                </a:solidFill>
              </a:endParaRPr>
            </a:p>
          </p:txBody>
        </p:sp>
      </p:gr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gf8aa309a24_1_143"/>
          <p:cNvSpPr txBox="1">
            <a:spLocks noGrp="1"/>
          </p:cNvSpPr>
          <p:nvPr>
            <p:ph type="title"/>
          </p:nvPr>
        </p:nvSpPr>
        <p:spPr>
          <a:xfrm>
            <a:off x="304800" y="317405"/>
            <a:ext cx="10515600" cy="507900"/>
          </a:xfrm>
          <a:prstGeom prst="rect">
            <a:avLst/>
          </a:prstGeom>
        </p:spPr>
        <p:txBody>
          <a:bodyPr spcFirstLastPara="1" wrap="square" lIns="0" tIns="45700" rIns="0" bIns="0" anchor="t" anchorCtr="0">
            <a:spAutoFit/>
          </a:bodyPr>
          <a:lstStyle/>
          <a:p>
            <a:pPr marL="0" lvl="0" indent="0" algn="l" rtl="0">
              <a:lnSpc>
                <a:spcPct val="100000"/>
              </a:lnSpc>
              <a:spcBef>
                <a:spcPts val="480"/>
              </a:spcBef>
              <a:spcAft>
                <a:spcPts val="0"/>
              </a:spcAft>
              <a:buNone/>
            </a:pPr>
            <a:r>
              <a:rPr lang="en-US" b="0"/>
              <a:t>Getting Started</a:t>
            </a:r>
            <a:endParaRPr/>
          </a:p>
        </p:txBody>
      </p:sp>
      <p:sp>
        <p:nvSpPr>
          <p:cNvPr id="408" name="Google Shape;408;gf8aa309a24_1_143"/>
          <p:cNvSpPr txBox="1"/>
          <p:nvPr/>
        </p:nvSpPr>
        <p:spPr>
          <a:xfrm>
            <a:off x="152400" y="1230150"/>
            <a:ext cx="11526900" cy="41706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SzPts val="1800"/>
              <a:buChar char="●"/>
            </a:pPr>
            <a:r>
              <a:rPr lang="en-US" sz="1800" u="sng">
                <a:solidFill>
                  <a:schemeClr val="hlink"/>
                </a:solidFill>
                <a:hlinkClick r:id="rId3"/>
              </a:rPr>
              <a:t>Executive Order 13960</a:t>
            </a:r>
            <a:r>
              <a:rPr lang="en-US" sz="1800">
                <a:solidFill>
                  <a:schemeClr val="dk1"/>
                </a:solidFill>
              </a:rPr>
              <a:t>: Promoting the Use of Trustworthy Artificial Intelligence in the Federal Government.</a:t>
            </a:r>
            <a:br>
              <a:rPr lang="en-US" sz="1800">
                <a:solidFill>
                  <a:schemeClr val="dk1"/>
                </a:solidFill>
              </a:rPr>
            </a:br>
            <a:endParaRPr sz="1800">
              <a:solidFill>
                <a:schemeClr val="dk1"/>
              </a:solidFill>
            </a:endParaRPr>
          </a:p>
          <a:p>
            <a:pPr marL="457200" lvl="0" indent="-342900" algn="l" rtl="0">
              <a:lnSpc>
                <a:spcPct val="115000"/>
              </a:lnSpc>
              <a:spcBef>
                <a:spcPts val="0"/>
              </a:spcBef>
              <a:spcAft>
                <a:spcPts val="0"/>
              </a:spcAft>
              <a:buSzPts val="1800"/>
              <a:buChar char="●"/>
            </a:pPr>
            <a:r>
              <a:rPr lang="en-US" sz="1800" u="sng">
                <a:solidFill>
                  <a:schemeClr val="hlink"/>
                </a:solidFill>
                <a:hlinkClick r:id="rId4"/>
              </a:rPr>
              <a:t>AI.Gov &amp; National Artificial Intelligence Act of 2020</a:t>
            </a:r>
            <a:r>
              <a:rPr lang="en-US" sz="1800">
                <a:solidFill>
                  <a:schemeClr val="dk1"/>
                </a:solidFill>
              </a:rPr>
              <a:t> coordinated program across the entire Federal government to accelerate AI research and application for the Nation’s economic prosperity and national security.</a:t>
            </a:r>
            <a:br>
              <a:rPr lang="en-US" sz="1800">
                <a:solidFill>
                  <a:schemeClr val="dk1"/>
                </a:solidFill>
              </a:rPr>
            </a:br>
            <a:endParaRPr sz="1800">
              <a:solidFill>
                <a:schemeClr val="dk1"/>
              </a:solidFill>
            </a:endParaRPr>
          </a:p>
          <a:p>
            <a:pPr marL="457200" lvl="0" indent="-342900" algn="l" rtl="0">
              <a:lnSpc>
                <a:spcPct val="115000"/>
              </a:lnSpc>
              <a:spcBef>
                <a:spcPts val="0"/>
              </a:spcBef>
              <a:spcAft>
                <a:spcPts val="0"/>
              </a:spcAft>
              <a:buSzPts val="1800"/>
              <a:buChar char="●"/>
            </a:pPr>
            <a:r>
              <a:rPr lang="en-US" sz="1800">
                <a:solidFill>
                  <a:schemeClr val="dk1"/>
                </a:solidFill>
                <a:highlight>
                  <a:srgbClr val="FFFFFF"/>
                </a:highlight>
              </a:rPr>
              <a:t>The Artificial Intelligence R&amp;D Interagency Working Group (AI R&amp;D IWG) was formed in 2018 to coordinate Federal AI R&amp;D across 32 participating agencies and to support activities tasked by both the </a:t>
            </a:r>
            <a:r>
              <a:rPr lang="en-US" sz="1800">
                <a:solidFill>
                  <a:srgbClr val="0235EF"/>
                </a:solidFill>
                <a:highlight>
                  <a:srgbClr val="FFFFFF"/>
                </a:highlight>
                <a:uFill>
                  <a:noFill/>
                </a:uFill>
                <a:hlinkClick r:id="rId5">
                  <a:extLst>
                    <a:ext uri="{A12FA001-AC4F-418D-AE19-62706E023703}">
                      <ahyp:hlinkClr xmlns:ahyp="http://schemas.microsoft.com/office/drawing/2018/hyperlinkcolor" val="tx"/>
                    </a:ext>
                  </a:extLst>
                </a:hlinkClick>
              </a:rPr>
              <a:t>NSTC Select Committee on AI</a:t>
            </a:r>
            <a:r>
              <a:rPr lang="en-US" sz="1800">
                <a:solidFill>
                  <a:schemeClr val="dk1"/>
                </a:solidFill>
              </a:rPr>
              <a:t>. T</a:t>
            </a:r>
            <a:r>
              <a:rPr lang="en-US" sz="1800">
                <a:solidFill>
                  <a:schemeClr val="dk1"/>
                </a:solidFill>
                <a:highlight>
                  <a:srgbClr val="FFFFFF"/>
                </a:highlight>
              </a:rPr>
              <a:t>he </a:t>
            </a:r>
            <a:r>
              <a:rPr lang="en-US" sz="1800">
                <a:solidFill>
                  <a:srgbClr val="0235EF"/>
                </a:solidFill>
                <a:highlight>
                  <a:srgbClr val="FFFFFF"/>
                </a:highlight>
                <a:uFill>
                  <a:noFill/>
                </a:uFill>
                <a:hlinkClick r:id="rId6">
                  <a:extLst>
                    <a:ext uri="{A12FA001-AC4F-418D-AE19-62706E023703}">
                      <ahyp:hlinkClr xmlns:ahyp="http://schemas.microsoft.com/office/drawing/2018/hyperlinkcolor" val="tx"/>
                    </a:ext>
                  </a:extLst>
                </a:hlinkClick>
              </a:rPr>
              <a:t>NITRD Subcommittee</a:t>
            </a:r>
            <a:r>
              <a:rPr lang="en-US" sz="1800">
                <a:solidFill>
                  <a:schemeClr val="dk1"/>
                </a:solidFill>
                <a:highlight>
                  <a:srgbClr val="FFFFFF"/>
                </a:highlight>
              </a:rPr>
              <a:t> coordinates AI activities to advance the mission of the </a:t>
            </a:r>
            <a:r>
              <a:rPr lang="en-US" sz="1800">
                <a:solidFill>
                  <a:srgbClr val="0235EF"/>
                </a:solidFill>
                <a:highlight>
                  <a:srgbClr val="FFFFFF"/>
                </a:highlight>
                <a:uFill>
                  <a:noFill/>
                </a:uFill>
                <a:hlinkClick r:id="rId7">
                  <a:extLst>
                    <a:ext uri="{A12FA001-AC4F-418D-AE19-62706E023703}">
                      <ahyp:hlinkClr xmlns:ahyp="http://schemas.microsoft.com/office/drawing/2018/hyperlinkcolor" val="tx"/>
                    </a:ext>
                  </a:extLst>
                </a:hlinkClick>
              </a:rPr>
              <a:t>National AI Initiative Office (NAIIO)</a:t>
            </a:r>
            <a:r>
              <a:rPr lang="en-US" sz="1800">
                <a:solidFill>
                  <a:schemeClr val="dk1"/>
                </a:solidFill>
                <a:highlight>
                  <a:srgbClr val="FFFFFF"/>
                </a:highlight>
              </a:rPr>
              <a:t>.</a:t>
            </a:r>
            <a:br>
              <a:rPr lang="en-US" sz="1800">
                <a:solidFill>
                  <a:schemeClr val="dk1"/>
                </a:solidFill>
                <a:highlight>
                  <a:srgbClr val="FFFFFF"/>
                </a:highlight>
              </a:rPr>
            </a:br>
            <a:endParaRPr sz="1800">
              <a:solidFill>
                <a:schemeClr val="dk1"/>
              </a:solidFill>
            </a:endParaRPr>
          </a:p>
          <a:p>
            <a:pPr marL="457200" lvl="0" indent="0" algn="l" rtl="0">
              <a:lnSpc>
                <a:spcPct val="115000"/>
              </a:lnSpc>
              <a:spcBef>
                <a:spcPts val="0"/>
              </a:spcBef>
              <a:spcAft>
                <a:spcPts val="0"/>
              </a:spcAft>
              <a:buNone/>
            </a:pPr>
            <a:endParaRPr sz="1500">
              <a:solidFill>
                <a:schemeClr val="dk1"/>
              </a:solidFill>
            </a:endParaRPr>
          </a:p>
          <a:p>
            <a:pPr marL="0" lvl="0" indent="0" algn="l" rtl="0">
              <a:spcBef>
                <a:spcPts val="0"/>
              </a:spcBef>
              <a:spcAft>
                <a:spcPts val="0"/>
              </a:spcAft>
              <a:buNone/>
            </a:pPr>
            <a:endParaRPr/>
          </a:p>
        </p:txBody>
      </p:sp>
      <p:sp>
        <p:nvSpPr>
          <p:cNvPr id="407" name="Google Shape;407;gf8aa309a24_1_143"/>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gf8aa309a24_1_187"/>
          <p:cNvSpPr txBox="1">
            <a:spLocks noGrp="1"/>
          </p:cNvSpPr>
          <p:nvPr>
            <p:ph type="title"/>
          </p:nvPr>
        </p:nvSpPr>
        <p:spPr>
          <a:xfrm>
            <a:off x="304800" y="317405"/>
            <a:ext cx="10515600" cy="507900"/>
          </a:xfrm>
          <a:prstGeom prst="rect">
            <a:avLst/>
          </a:prstGeom>
        </p:spPr>
        <p:txBody>
          <a:bodyPr spcFirstLastPara="1" wrap="square" lIns="0" tIns="45700" rIns="0" bIns="0" anchor="t" anchorCtr="0">
            <a:spAutoFit/>
          </a:bodyPr>
          <a:lstStyle/>
          <a:p>
            <a:pPr marL="0" lvl="0" indent="0" algn="l" rtl="0">
              <a:lnSpc>
                <a:spcPct val="100000"/>
              </a:lnSpc>
              <a:spcBef>
                <a:spcPts val="480"/>
              </a:spcBef>
              <a:spcAft>
                <a:spcPts val="0"/>
              </a:spcAft>
              <a:buNone/>
            </a:pPr>
            <a:r>
              <a:rPr lang="en-US" b="0"/>
              <a:t>Getting Started</a:t>
            </a:r>
            <a:endParaRPr/>
          </a:p>
        </p:txBody>
      </p:sp>
      <p:sp>
        <p:nvSpPr>
          <p:cNvPr id="416" name="Google Shape;416;gf8aa309a24_1_187"/>
          <p:cNvSpPr txBox="1"/>
          <p:nvPr/>
        </p:nvSpPr>
        <p:spPr>
          <a:xfrm>
            <a:off x="152400" y="1001550"/>
            <a:ext cx="11526900" cy="4542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800">
              <a:solidFill>
                <a:schemeClr val="dk1"/>
              </a:solidFill>
            </a:endParaRPr>
          </a:p>
          <a:p>
            <a:pPr marL="457200" lvl="0" indent="-342900" algn="l" rtl="0">
              <a:lnSpc>
                <a:spcPct val="115000"/>
              </a:lnSpc>
              <a:spcBef>
                <a:spcPts val="0"/>
              </a:spcBef>
              <a:spcAft>
                <a:spcPts val="0"/>
              </a:spcAft>
              <a:buSzPts val="1800"/>
              <a:buChar char="●"/>
            </a:pPr>
            <a:r>
              <a:rPr lang="en-US" sz="1800" u="sng">
                <a:solidFill>
                  <a:schemeClr val="hlink"/>
                </a:solidFill>
                <a:hlinkClick r:id="rId3"/>
              </a:rPr>
              <a:t>Call for nominations</a:t>
            </a:r>
            <a:r>
              <a:rPr lang="en-US" sz="1800" u="sng">
                <a:solidFill>
                  <a:schemeClr val="hlink"/>
                </a:solidFill>
              </a:rPr>
              <a:t> </a:t>
            </a:r>
            <a:r>
              <a:rPr lang="en-US" sz="1800">
                <a:solidFill>
                  <a:schemeClr val="dk1"/>
                </a:solidFill>
              </a:rPr>
              <a:t>to serve on the National Artificial Intelligence Advisory Committee in addition to serve on the Subcommittee on Artificial Intelligence and Law Enforcement.</a:t>
            </a:r>
            <a:br>
              <a:rPr lang="en-US" sz="1800">
                <a:solidFill>
                  <a:schemeClr val="dk1"/>
                </a:solidFill>
              </a:rPr>
            </a:br>
            <a:endParaRPr sz="1800">
              <a:solidFill>
                <a:schemeClr val="dk1"/>
              </a:solidFill>
            </a:endParaRPr>
          </a:p>
          <a:p>
            <a:pPr marL="457200" lvl="0" indent="-342900" algn="l" rtl="0">
              <a:lnSpc>
                <a:spcPct val="115000"/>
              </a:lnSpc>
              <a:spcBef>
                <a:spcPts val="0"/>
              </a:spcBef>
              <a:spcAft>
                <a:spcPts val="0"/>
              </a:spcAft>
              <a:buSzPts val="1800"/>
              <a:buChar char="●"/>
            </a:pPr>
            <a:r>
              <a:rPr lang="en-US" sz="1800" u="sng">
                <a:solidFill>
                  <a:schemeClr val="hlink"/>
                </a:solidFill>
                <a:hlinkClick r:id="rId4"/>
              </a:rPr>
              <a:t>The Artificial Intelligence (AI) C</a:t>
            </a:r>
            <a:r>
              <a:rPr lang="en-US" sz="1800" u="sng">
                <a:solidFill>
                  <a:schemeClr val="hlink"/>
                </a:solidFill>
              </a:rPr>
              <a:t>enter of Excellence </a:t>
            </a:r>
            <a:r>
              <a:rPr lang="en-US" sz="1800">
                <a:solidFill>
                  <a:schemeClr val="dk1"/>
                </a:solidFill>
              </a:rPr>
              <a:t>incorporates machine learning, neural networks, intelligent process design and Robotic Process Automation (RPA) to develop AI solutions that address unique business challenges agency-wide.</a:t>
            </a:r>
            <a:br>
              <a:rPr lang="en-US" sz="1800">
                <a:solidFill>
                  <a:schemeClr val="dk1"/>
                </a:solidFill>
              </a:rPr>
            </a:br>
            <a:endParaRPr sz="1800">
              <a:solidFill>
                <a:schemeClr val="dk1"/>
              </a:solidFill>
            </a:endParaRPr>
          </a:p>
          <a:p>
            <a:pPr marL="457200" lvl="0" indent="-342900" algn="l" rtl="0">
              <a:lnSpc>
                <a:spcPct val="115000"/>
              </a:lnSpc>
              <a:spcBef>
                <a:spcPts val="0"/>
              </a:spcBef>
              <a:spcAft>
                <a:spcPts val="0"/>
              </a:spcAft>
              <a:buSzPts val="1800"/>
              <a:buChar char="●"/>
            </a:pPr>
            <a:r>
              <a:rPr lang="en-US" sz="1800" u="sng">
                <a:solidFill>
                  <a:schemeClr val="hlink"/>
                </a:solidFill>
                <a:hlinkClick r:id="rId5"/>
              </a:rPr>
              <a:t>Artificial Intelligence (AI) Community</a:t>
            </a:r>
            <a:r>
              <a:rPr lang="en-US" sz="1800">
                <a:solidFill>
                  <a:schemeClr val="dk1"/>
                </a:solidFill>
              </a:rPr>
              <a:t> aims to unite federal employees who are active in, or interested in AI policy, technology, standards, and programs to accelerate the thoughtful adoption of AI across the federal government.</a:t>
            </a:r>
            <a:br>
              <a:rPr lang="en-US" sz="1800">
                <a:solidFill>
                  <a:schemeClr val="dk1"/>
                </a:solidFill>
              </a:rPr>
            </a:br>
            <a:endParaRPr sz="1800">
              <a:solidFill>
                <a:schemeClr val="dk1"/>
              </a:solidFill>
            </a:endParaRPr>
          </a:p>
          <a:p>
            <a:pPr marL="457200" lvl="0" indent="-342900" algn="l" rtl="0">
              <a:lnSpc>
                <a:spcPct val="115000"/>
              </a:lnSpc>
              <a:spcBef>
                <a:spcPts val="0"/>
              </a:spcBef>
              <a:spcAft>
                <a:spcPts val="0"/>
              </a:spcAft>
              <a:buSzPts val="1800"/>
              <a:buChar char="●"/>
            </a:pPr>
            <a:r>
              <a:rPr lang="en-US" sz="1800" u="sng">
                <a:solidFill>
                  <a:schemeClr val="hlink"/>
                </a:solidFill>
                <a:hlinkClick r:id="rId6"/>
              </a:rPr>
              <a:t>Cloud.gov</a:t>
            </a:r>
            <a:r>
              <a:rPr lang="en-US" sz="1800" u="sng">
                <a:solidFill>
                  <a:schemeClr val="hlink"/>
                </a:solidFill>
              </a:rPr>
              <a:t> </a:t>
            </a:r>
            <a:r>
              <a:rPr lang="en-US" sz="1800">
                <a:solidFill>
                  <a:schemeClr val="dk1"/>
                </a:solidFill>
              </a:rPr>
              <a:t>offers a fast way for federal agencies to host and update websites, APIs, and other applications. </a:t>
            </a:r>
            <a:endParaRPr sz="1800">
              <a:solidFill>
                <a:schemeClr val="dk1"/>
              </a:solidFill>
            </a:endParaRPr>
          </a:p>
          <a:p>
            <a:pPr marL="0" lvl="0" indent="0" algn="l" rtl="0">
              <a:spcBef>
                <a:spcPts val="0"/>
              </a:spcBef>
              <a:spcAft>
                <a:spcPts val="0"/>
              </a:spcAft>
              <a:buNone/>
            </a:pPr>
            <a:endParaRPr/>
          </a:p>
        </p:txBody>
      </p:sp>
      <p:sp>
        <p:nvSpPr>
          <p:cNvPr id="415" name="Google Shape;415;gf8aa309a24_1_187"/>
          <p:cNvSpPr txBox="1">
            <a:spLocks noGrp="1"/>
          </p:cNvSpPr>
          <p:nvPr>
            <p:ph type="sldNum" idx="12"/>
          </p:nvPr>
        </p:nvSpPr>
        <p:spPr>
          <a:xfrm>
            <a:off x="11465983" y="6492240"/>
            <a:ext cx="268800" cy="183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gf328b01d91_0_1716"/>
          <p:cNvSpPr txBox="1">
            <a:spLocks noGrp="1"/>
          </p:cNvSpPr>
          <p:nvPr>
            <p:ph type="title"/>
          </p:nvPr>
        </p:nvSpPr>
        <p:spPr>
          <a:xfrm>
            <a:off x="1063289" y="3826395"/>
            <a:ext cx="14617200" cy="822000"/>
          </a:xfrm>
          <a:prstGeom prst="rect">
            <a:avLst/>
          </a:prstGeom>
        </p:spPr>
        <p:txBody>
          <a:bodyPr spcFirstLastPara="1" wrap="square" lIns="0" tIns="45700" rIns="0" bIns="0" anchor="ctr" anchorCtr="0">
            <a:spAutoFit/>
          </a:bodyPr>
          <a:lstStyle/>
          <a:p>
            <a:pPr marL="0" lvl="0" indent="0" algn="l" rtl="0">
              <a:spcBef>
                <a:spcPts val="0"/>
              </a:spcBef>
              <a:spcAft>
                <a:spcPts val="0"/>
              </a:spcAft>
              <a:buNone/>
            </a:pPr>
            <a:r>
              <a:rPr lang="en-US"/>
              <a:t>Q&amp;A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f328b01d91_0_428"/>
          <p:cNvSpPr txBox="1">
            <a:spLocks noGrp="1"/>
          </p:cNvSpPr>
          <p:nvPr>
            <p:ph type="title"/>
          </p:nvPr>
        </p:nvSpPr>
        <p:spPr>
          <a:xfrm>
            <a:off x="797467" y="2869796"/>
            <a:ext cx="10962900" cy="822000"/>
          </a:xfrm>
          <a:prstGeom prst="rect">
            <a:avLst/>
          </a:prstGeom>
        </p:spPr>
        <p:txBody>
          <a:bodyPr spcFirstLastPara="1" wrap="square" lIns="0" tIns="45700" rIns="0" bIns="0" anchor="ctr" anchorCtr="0">
            <a:spAutoFit/>
          </a:bodyPr>
          <a:lstStyle/>
          <a:p>
            <a:pPr marL="0" lvl="0" indent="0" algn="l" rtl="0">
              <a:spcBef>
                <a:spcPts val="0"/>
              </a:spcBef>
              <a:spcAft>
                <a:spcPts val="0"/>
              </a:spcAft>
              <a:buNone/>
            </a:pPr>
            <a:r>
              <a:rPr lang="en-US"/>
              <a:t>Introductions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f328b01d91_0_2486"/>
          <p:cNvSpPr txBox="1">
            <a:spLocks noGrp="1"/>
          </p:cNvSpPr>
          <p:nvPr>
            <p:ph type="title"/>
          </p:nvPr>
        </p:nvSpPr>
        <p:spPr>
          <a:xfrm>
            <a:off x="415600" y="546667"/>
            <a:ext cx="11360700" cy="461700"/>
          </a:xfrm>
          <a:prstGeom prst="rect">
            <a:avLst/>
          </a:prstGeom>
        </p:spPr>
        <p:txBody>
          <a:bodyPr spcFirstLastPara="1" wrap="square" lIns="0" tIns="45700" rIns="0" bIns="0" anchor="t" anchorCtr="0">
            <a:spAutoFit/>
          </a:bodyPr>
          <a:lstStyle/>
          <a:p>
            <a:pPr marL="0" lvl="0" indent="0" algn="l" rtl="0">
              <a:spcBef>
                <a:spcPts val="0"/>
              </a:spcBef>
              <a:spcAft>
                <a:spcPts val="0"/>
              </a:spcAft>
              <a:buNone/>
            </a:pPr>
            <a:r>
              <a:rPr lang="en-US"/>
              <a:t>Who are we? </a:t>
            </a:r>
            <a:endParaRPr/>
          </a:p>
        </p:txBody>
      </p:sp>
      <p:pic>
        <p:nvPicPr>
          <p:cNvPr id="150" name="Google Shape;150;gf328b01d91_0_2486"/>
          <p:cNvPicPr preferRelativeResize="0"/>
          <p:nvPr/>
        </p:nvPicPr>
        <p:blipFill>
          <a:blip r:embed="rId3">
            <a:alphaModFix/>
          </a:blip>
          <a:stretch>
            <a:fillRect/>
          </a:stretch>
        </p:blipFill>
        <p:spPr>
          <a:xfrm>
            <a:off x="696815" y="1195325"/>
            <a:ext cx="4926407" cy="4141658"/>
          </a:xfrm>
          <a:prstGeom prst="rect">
            <a:avLst/>
          </a:prstGeom>
          <a:noFill/>
          <a:ln>
            <a:noFill/>
          </a:ln>
        </p:spPr>
      </p:pic>
      <p:sp>
        <p:nvSpPr>
          <p:cNvPr id="151" name="Google Shape;151;gf328b01d91_0_2486"/>
          <p:cNvSpPr txBox="1"/>
          <p:nvPr/>
        </p:nvSpPr>
        <p:spPr>
          <a:xfrm>
            <a:off x="696750" y="5339284"/>
            <a:ext cx="4926300" cy="1123500"/>
          </a:xfrm>
          <a:prstGeom prst="rect">
            <a:avLst/>
          </a:prstGeom>
          <a:noFill/>
          <a:ln>
            <a:noFill/>
          </a:ln>
        </p:spPr>
        <p:txBody>
          <a:bodyPr spcFirstLastPara="1" wrap="square" lIns="121900" tIns="121900" rIns="121900" bIns="121900" anchor="t" anchorCtr="0">
            <a:spAutoFit/>
          </a:bodyPr>
          <a:lstStyle/>
          <a:p>
            <a:pPr marL="0" lvl="0" indent="0" algn="ctr" rtl="0">
              <a:spcBef>
                <a:spcPts val="0"/>
              </a:spcBef>
              <a:spcAft>
                <a:spcPts val="0"/>
              </a:spcAft>
              <a:buNone/>
            </a:pPr>
            <a:r>
              <a:rPr lang="en-US" sz="1900" b="1">
                <a:latin typeface="Roboto"/>
                <a:ea typeface="Roboto"/>
                <a:cs typeface="Roboto"/>
                <a:sym typeface="Roboto"/>
              </a:rPr>
              <a:t>Brianna R. Gomez McGowan (she/her)</a:t>
            </a:r>
            <a:endParaRPr sz="1900" b="1">
              <a:latin typeface="Roboto"/>
              <a:ea typeface="Roboto"/>
              <a:cs typeface="Roboto"/>
              <a:sym typeface="Roboto"/>
            </a:endParaRPr>
          </a:p>
          <a:p>
            <a:pPr marL="0" lvl="0" indent="0" algn="ctr" rtl="0">
              <a:spcBef>
                <a:spcPts val="0"/>
              </a:spcBef>
              <a:spcAft>
                <a:spcPts val="0"/>
              </a:spcAft>
              <a:buNone/>
            </a:pPr>
            <a:r>
              <a:rPr lang="en-US" sz="1900" i="1">
                <a:latin typeface="Roboto"/>
                <a:ea typeface="Roboto"/>
                <a:cs typeface="Roboto"/>
                <a:sym typeface="Roboto"/>
              </a:rPr>
              <a:t>IT Specialist</a:t>
            </a:r>
            <a:endParaRPr sz="1900" i="1">
              <a:latin typeface="Roboto"/>
              <a:ea typeface="Roboto"/>
              <a:cs typeface="Roboto"/>
              <a:sym typeface="Roboto"/>
            </a:endParaRPr>
          </a:p>
          <a:p>
            <a:pPr marL="0" lvl="0" indent="0" algn="ctr" rtl="0">
              <a:spcBef>
                <a:spcPts val="0"/>
              </a:spcBef>
              <a:spcAft>
                <a:spcPts val="0"/>
              </a:spcAft>
              <a:buNone/>
            </a:pPr>
            <a:r>
              <a:rPr lang="en-US" sz="1900">
                <a:latin typeface="Roboto"/>
                <a:ea typeface="Roboto"/>
                <a:cs typeface="Roboto"/>
                <a:sym typeface="Roboto"/>
              </a:rPr>
              <a:t>Piscataway Land</a:t>
            </a:r>
            <a:endParaRPr sz="1900">
              <a:latin typeface="Roboto"/>
              <a:ea typeface="Roboto"/>
              <a:cs typeface="Roboto"/>
              <a:sym typeface="Roboto"/>
            </a:endParaRPr>
          </a:p>
        </p:txBody>
      </p:sp>
      <p:pic>
        <p:nvPicPr>
          <p:cNvPr id="153" name="Google Shape;153;gf328b01d91_0_2486"/>
          <p:cNvPicPr preferRelativeResize="0"/>
          <p:nvPr/>
        </p:nvPicPr>
        <p:blipFill rotWithShape="1">
          <a:blip r:embed="rId4">
            <a:alphaModFix/>
          </a:blip>
          <a:srcRect l="8096" t="6397" b="29753"/>
          <a:stretch/>
        </p:blipFill>
        <p:spPr>
          <a:xfrm>
            <a:off x="6568614" y="1195325"/>
            <a:ext cx="4926535" cy="4141660"/>
          </a:xfrm>
          <a:prstGeom prst="rect">
            <a:avLst/>
          </a:prstGeom>
          <a:noFill/>
          <a:ln>
            <a:noFill/>
          </a:ln>
        </p:spPr>
      </p:pic>
      <p:sp>
        <p:nvSpPr>
          <p:cNvPr id="152" name="Google Shape;152;gf328b01d91_0_2486"/>
          <p:cNvSpPr txBox="1"/>
          <p:nvPr/>
        </p:nvSpPr>
        <p:spPr>
          <a:xfrm>
            <a:off x="6568614" y="5339284"/>
            <a:ext cx="4926300" cy="1123500"/>
          </a:xfrm>
          <a:prstGeom prst="rect">
            <a:avLst/>
          </a:prstGeom>
          <a:noFill/>
          <a:ln>
            <a:noFill/>
          </a:ln>
        </p:spPr>
        <p:txBody>
          <a:bodyPr spcFirstLastPara="1" wrap="square" lIns="121900" tIns="121900" rIns="121900" bIns="121900" anchor="t" anchorCtr="0">
            <a:spAutoFit/>
          </a:bodyPr>
          <a:lstStyle/>
          <a:p>
            <a:pPr marL="0" lvl="0" indent="0" algn="ctr" rtl="0">
              <a:spcBef>
                <a:spcPts val="0"/>
              </a:spcBef>
              <a:spcAft>
                <a:spcPts val="0"/>
              </a:spcAft>
              <a:buNone/>
            </a:pPr>
            <a:r>
              <a:rPr lang="en-US" sz="1900" b="1">
                <a:latin typeface="Roboto"/>
                <a:ea typeface="Roboto"/>
                <a:cs typeface="Roboto"/>
                <a:sym typeface="Roboto"/>
              </a:rPr>
              <a:t>Pia Zaragoza (she/her)</a:t>
            </a:r>
            <a:endParaRPr sz="1900" b="1">
              <a:latin typeface="Roboto"/>
              <a:ea typeface="Roboto"/>
              <a:cs typeface="Roboto"/>
              <a:sym typeface="Roboto"/>
            </a:endParaRPr>
          </a:p>
          <a:p>
            <a:pPr marL="0" lvl="0" indent="0" algn="ctr" rtl="0">
              <a:spcBef>
                <a:spcPts val="0"/>
              </a:spcBef>
              <a:spcAft>
                <a:spcPts val="0"/>
              </a:spcAft>
              <a:buNone/>
            </a:pPr>
            <a:r>
              <a:rPr lang="en-US" sz="1900" i="1">
                <a:latin typeface="Roboto"/>
                <a:ea typeface="Roboto"/>
                <a:cs typeface="Roboto"/>
                <a:sym typeface="Roboto"/>
              </a:rPr>
              <a:t>Presidential Innovation Fellow</a:t>
            </a:r>
            <a:endParaRPr sz="1900" i="1">
              <a:latin typeface="Roboto"/>
              <a:ea typeface="Roboto"/>
              <a:cs typeface="Roboto"/>
              <a:sym typeface="Roboto"/>
            </a:endParaRPr>
          </a:p>
          <a:p>
            <a:pPr marL="0" lvl="0" indent="0" algn="ctr" rtl="0">
              <a:spcBef>
                <a:spcPts val="0"/>
              </a:spcBef>
              <a:spcAft>
                <a:spcPts val="0"/>
              </a:spcAft>
              <a:buNone/>
            </a:pPr>
            <a:r>
              <a:rPr lang="en-US" sz="1900">
                <a:latin typeface="Roboto"/>
                <a:ea typeface="Roboto"/>
                <a:cs typeface="Roboto"/>
                <a:sym typeface="Roboto"/>
              </a:rPr>
              <a:t>Ohlone Land  </a:t>
            </a:r>
            <a:endParaRPr sz="190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f8aa309a24_0_0"/>
          <p:cNvSpPr txBox="1">
            <a:spLocks noGrp="1"/>
          </p:cNvSpPr>
          <p:nvPr>
            <p:ph type="title"/>
          </p:nvPr>
        </p:nvSpPr>
        <p:spPr>
          <a:xfrm>
            <a:off x="797467" y="2869796"/>
            <a:ext cx="10962900" cy="822000"/>
          </a:xfrm>
          <a:prstGeom prst="rect">
            <a:avLst/>
          </a:prstGeom>
        </p:spPr>
        <p:txBody>
          <a:bodyPr spcFirstLastPara="1" wrap="square" lIns="0" tIns="45700" rIns="0" bIns="0" anchor="ctr" anchorCtr="0">
            <a:spAutoFit/>
          </a:bodyPr>
          <a:lstStyle/>
          <a:p>
            <a:pPr marL="0" lvl="0" indent="0" algn="l" rtl="0">
              <a:spcBef>
                <a:spcPts val="0"/>
              </a:spcBef>
              <a:spcAft>
                <a:spcPts val="0"/>
              </a:spcAft>
              <a:buNone/>
            </a:pPr>
            <a:r>
              <a:rPr lang="en-US"/>
              <a:t>Overview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f328b01d91_0_619"/>
          <p:cNvSpPr txBox="1">
            <a:spLocks noGrp="1"/>
          </p:cNvSpPr>
          <p:nvPr>
            <p:ph type="title"/>
          </p:nvPr>
        </p:nvSpPr>
        <p:spPr>
          <a:xfrm>
            <a:off x="354000" y="3094303"/>
            <a:ext cx="5393700" cy="669394"/>
          </a:xfrm>
          <a:prstGeom prst="rect">
            <a:avLst/>
          </a:prstGeom>
        </p:spPr>
        <p:txBody>
          <a:bodyPr spcFirstLastPara="1" wrap="square" lIns="0" tIns="45700" rIns="0" bIns="0" anchor="b" anchorCtr="0">
            <a:spAutoFit/>
          </a:bodyPr>
          <a:lstStyle/>
          <a:p>
            <a:pPr marL="0" lvl="0" indent="0" algn="ctr" rtl="0">
              <a:spcBef>
                <a:spcPts val="0"/>
              </a:spcBef>
              <a:spcAft>
                <a:spcPts val="0"/>
              </a:spcAft>
              <a:buNone/>
            </a:pPr>
            <a:r>
              <a:rPr lang="en-US" sz="4500" b="0" dirty="0">
                <a:solidFill>
                  <a:schemeClr val="tx1"/>
                </a:solidFill>
              </a:rPr>
              <a:t>Accessibility</a:t>
            </a:r>
            <a:endParaRPr sz="4500" b="0" dirty="0">
              <a:solidFill>
                <a:schemeClr val="tx1"/>
              </a:solidFill>
            </a:endParaRPr>
          </a:p>
        </p:txBody>
      </p:sp>
      <p:sp>
        <p:nvSpPr>
          <p:cNvPr id="164" name="Google Shape;164;gf328b01d91_0_619"/>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500"/>
              <a:t>“Accessibility” means the design, construction, development, and maintenance of facilities, information and communication technology, programs, and services so that all people, including people with disabilities, can fully and independently use them.  </a:t>
            </a:r>
            <a:endParaRPr sz="2500"/>
          </a:p>
          <a:p>
            <a:pPr marL="0" lvl="0" indent="0" algn="l" rtl="0">
              <a:spcBef>
                <a:spcPts val="0"/>
              </a:spcBef>
              <a:spcAft>
                <a:spcPts val="0"/>
              </a:spcAft>
              <a:buNone/>
            </a:pPr>
            <a:endParaRPr sz="1600"/>
          </a:p>
          <a:p>
            <a:pPr marL="0" lvl="0" indent="0" algn="l" rtl="0">
              <a:spcBef>
                <a:spcPts val="0"/>
              </a:spcBef>
              <a:spcAft>
                <a:spcPts val="0"/>
              </a:spcAft>
              <a:buNone/>
            </a:pPr>
            <a:r>
              <a:rPr lang="en-US" sz="1300" i="1"/>
              <a:t>Executive Order on Diversity, Equity, Inclusion, and Accessibility in the Federal Workforce</a:t>
            </a:r>
            <a:endParaRPr sz="1300" i="1"/>
          </a:p>
        </p:txBody>
      </p:sp>
      <p:sp>
        <p:nvSpPr>
          <p:cNvPr id="166" name="Google Shape;166;gf328b01d91_0_619"/>
          <p:cNvSpPr txBox="1">
            <a:spLocks noGrp="1"/>
          </p:cNvSpPr>
          <p:nvPr>
            <p:ph type="sldNum" idx="12"/>
          </p:nvPr>
        </p:nvSpPr>
        <p:spPr>
          <a:xfrm>
            <a:off x="11280575" y="6201587"/>
            <a:ext cx="731700" cy="524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f328b01d91_0_716"/>
          <p:cNvSpPr txBox="1">
            <a:spLocks noGrp="1"/>
          </p:cNvSpPr>
          <p:nvPr>
            <p:ph type="title"/>
          </p:nvPr>
        </p:nvSpPr>
        <p:spPr>
          <a:xfrm>
            <a:off x="6447200" y="267167"/>
            <a:ext cx="5393700" cy="1597800"/>
          </a:xfrm>
          <a:prstGeom prst="rect">
            <a:avLst/>
          </a:prstGeom>
        </p:spPr>
        <p:txBody>
          <a:bodyPr spcFirstLastPara="1" wrap="square" lIns="0" tIns="45700" rIns="0" bIns="0" anchor="b" anchorCtr="0">
            <a:spAutoFit/>
          </a:bodyPr>
          <a:lstStyle/>
          <a:p>
            <a:pPr marL="0" lvl="0" indent="0" algn="ctr" rtl="0">
              <a:spcBef>
                <a:spcPts val="0"/>
              </a:spcBef>
              <a:spcAft>
                <a:spcPts val="0"/>
              </a:spcAft>
              <a:buNone/>
            </a:pPr>
            <a:r>
              <a:rPr lang="en-US">
                <a:solidFill>
                  <a:schemeClr val="lt1"/>
                </a:solidFill>
              </a:rPr>
              <a:t>Artificial Intelligence</a:t>
            </a:r>
            <a:endParaRPr>
              <a:solidFill>
                <a:schemeClr val="lt1"/>
              </a:solidFill>
            </a:endParaRPr>
          </a:p>
        </p:txBody>
      </p:sp>
      <p:sp>
        <p:nvSpPr>
          <p:cNvPr id="172" name="Google Shape;172;gf328b01d91_0_716"/>
          <p:cNvSpPr txBox="1">
            <a:spLocks noGrp="1"/>
          </p:cNvSpPr>
          <p:nvPr>
            <p:ph type="body" idx="2"/>
          </p:nvPr>
        </p:nvSpPr>
        <p:spPr>
          <a:xfrm>
            <a:off x="6586000" y="1536900"/>
            <a:ext cx="5115900" cy="4926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500"/>
              <a:t>“Artificial intelligence” is the simulation of human intelligence processes by machines, especially computer systems. Specific applications of AI include expert systems, natural language processing, speech recognition and machine vision.</a:t>
            </a:r>
            <a:endParaRPr sz="2500"/>
          </a:p>
          <a:p>
            <a:pPr marL="0" lvl="0" indent="0" algn="l" rtl="0">
              <a:spcBef>
                <a:spcPts val="0"/>
              </a:spcBef>
              <a:spcAft>
                <a:spcPts val="0"/>
              </a:spcAft>
              <a:buNone/>
            </a:pPr>
            <a:endParaRPr sz="1600"/>
          </a:p>
          <a:p>
            <a:pPr marL="0" lvl="0" indent="0" algn="l" rtl="0">
              <a:spcBef>
                <a:spcPts val="0"/>
              </a:spcBef>
              <a:spcAft>
                <a:spcPts val="0"/>
              </a:spcAft>
              <a:buNone/>
            </a:pPr>
            <a:r>
              <a:rPr lang="en-US" sz="1600" i="1"/>
              <a:t>TechTarget</a:t>
            </a:r>
            <a:endParaRPr sz="1600" i="1"/>
          </a:p>
        </p:txBody>
      </p:sp>
      <p:pic>
        <p:nvPicPr>
          <p:cNvPr id="173" name="Google Shape;173;gf328b01d91_0_716"/>
          <p:cNvPicPr preferRelativeResize="0"/>
          <p:nvPr/>
        </p:nvPicPr>
        <p:blipFill rotWithShape="1">
          <a:blip r:embed="rId3">
            <a:alphaModFix/>
          </a:blip>
          <a:srcRect l="13148" r="13148"/>
          <a:stretch/>
        </p:blipFill>
        <p:spPr>
          <a:xfrm>
            <a:off x="616765" y="1536900"/>
            <a:ext cx="4951166" cy="3784200"/>
          </a:xfrm>
          <a:prstGeom prst="rect">
            <a:avLst/>
          </a:prstGeom>
          <a:noFill/>
          <a:ln>
            <a:noFill/>
          </a:ln>
        </p:spPr>
      </p:pic>
      <p:sp>
        <p:nvSpPr>
          <p:cNvPr id="174" name="Google Shape;174;gf328b01d91_0_716"/>
          <p:cNvSpPr txBox="1"/>
          <p:nvPr/>
        </p:nvSpPr>
        <p:spPr>
          <a:xfrm>
            <a:off x="678850" y="5478875"/>
            <a:ext cx="4827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Dancing AI</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f328b01d91_0_812"/>
          <p:cNvSpPr txBox="1">
            <a:spLocks noGrp="1"/>
          </p:cNvSpPr>
          <p:nvPr>
            <p:ph type="title"/>
          </p:nvPr>
        </p:nvSpPr>
        <p:spPr>
          <a:xfrm>
            <a:off x="6447200" y="267167"/>
            <a:ext cx="5393700" cy="1597800"/>
          </a:xfrm>
          <a:prstGeom prst="rect">
            <a:avLst/>
          </a:prstGeom>
        </p:spPr>
        <p:txBody>
          <a:bodyPr spcFirstLastPara="1" wrap="square" lIns="0" tIns="45700" rIns="0" bIns="0" anchor="b" anchorCtr="0">
            <a:spAutoFit/>
          </a:bodyPr>
          <a:lstStyle/>
          <a:p>
            <a:pPr marL="0" lvl="0" indent="0" algn="ctr" rtl="0">
              <a:spcBef>
                <a:spcPts val="0"/>
              </a:spcBef>
              <a:spcAft>
                <a:spcPts val="0"/>
              </a:spcAft>
              <a:buNone/>
            </a:pPr>
            <a:r>
              <a:rPr lang="en-US">
                <a:solidFill>
                  <a:schemeClr val="lt1"/>
                </a:solidFill>
              </a:rPr>
              <a:t>Machine Learning</a:t>
            </a:r>
            <a:endParaRPr>
              <a:solidFill>
                <a:schemeClr val="lt1"/>
              </a:solidFill>
            </a:endParaRPr>
          </a:p>
        </p:txBody>
      </p:sp>
      <p:sp>
        <p:nvSpPr>
          <p:cNvPr id="180" name="Google Shape;180;gf328b01d91_0_812"/>
          <p:cNvSpPr txBox="1">
            <a:spLocks noGrp="1"/>
          </p:cNvSpPr>
          <p:nvPr>
            <p:ph type="body" idx="2"/>
          </p:nvPr>
        </p:nvSpPr>
        <p:spPr>
          <a:xfrm>
            <a:off x="6586000" y="1536900"/>
            <a:ext cx="5115900" cy="4926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500"/>
              <a:t>“Machine Learning” is a branch of artificial intelligence (AI) and computer science which focuses on the use of data and algorithms to imitate the way that humans learn, gradually improving its accuracy.</a:t>
            </a:r>
            <a:endParaRPr sz="2500"/>
          </a:p>
          <a:p>
            <a:pPr marL="0" lvl="0" indent="0" algn="l" rtl="0">
              <a:spcBef>
                <a:spcPts val="0"/>
              </a:spcBef>
              <a:spcAft>
                <a:spcPts val="0"/>
              </a:spcAft>
              <a:buNone/>
            </a:pPr>
            <a:endParaRPr sz="1600"/>
          </a:p>
          <a:p>
            <a:pPr marL="0" lvl="0" indent="0" algn="l" rtl="0">
              <a:spcBef>
                <a:spcPts val="0"/>
              </a:spcBef>
              <a:spcAft>
                <a:spcPts val="0"/>
              </a:spcAft>
              <a:buNone/>
            </a:pPr>
            <a:r>
              <a:rPr lang="en-US" sz="1300" i="1"/>
              <a:t>IBM</a:t>
            </a:r>
            <a:endParaRPr sz="1300" i="1"/>
          </a:p>
        </p:txBody>
      </p:sp>
      <p:pic>
        <p:nvPicPr>
          <p:cNvPr id="181" name="Google Shape;181;gf328b01d91_0_812"/>
          <p:cNvPicPr preferRelativeResize="0"/>
          <p:nvPr/>
        </p:nvPicPr>
        <p:blipFill>
          <a:blip r:embed="rId3">
            <a:alphaModFix/>
          </a:blip>
          <a:stretch>
            <a:fillRect/>
          </a:stretch>
        </p:blipFill>
        <p:spPr>
          <a:xfrm>
            <a:off x="616765" y="1536900"/>
            <a:ext cx="4951166" cy="3784200"/>
          </a:xfrm>
          <a:prstGeom prst="rect">
            <a:avLst/>
          </a:prstGeom>
          <a:noFill/>
          <a:ln>
            <a:noFill/>
          </a:ln>
        </p:spPr>
      </p:pic>
      <p:sp>
        <p:nvSpPr>
          <p:cNvPr id="182" name="Google Shape;182;gf328b01d91_0_812"/>
          <p:cNvSpPr txBox="1"/>
          <p:nvPr/>
        </p:nvSpPr>
        <p:spPr>
          <a:xfrm>
            <a:off x="678850" y="5478875"/>
            <a:ext cx="4827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Nodes and Edges Web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gf328b01d91_0_901"/>
          <p:cNvSpPr txBox="1">
            <a:spLocks noGrp="1"/>
          </p:cNvSpPr>
          <p:nvPr>
            <p:ph type="title"/>
          </p:nvPr>
        </p:nvSpPr>
        <p:spPr>
          <a:xfrm>
            <a:off x="1063289" y="3064395"/>
            <a:ext cx="14617200" cy="822000"/>
          </a:xfrm>
          <a:prstGeom prst="rect">
            <a:avLst/>
          </a:prstGeom>
        </p:spPr>
        <p:txBody>
          <a:bodyPr spcFirstLastPara="1" wrap="square" lIns="0" tIns="45700" rIns="0" bIns="0" anchor="ctr" anchorCtr="0">
            <a:spAutoFit/>
          </a:bodyPr>
          <a:lstStyle/>
          <a:p>
            <a:pPr marL="0" lvl="0" indent="0" algn="l" rtl="0">
              <a:spcBef>
                <a:spcPts val="0"/>
              </a:spcBef>
              <a:spcAft>
                <a:spcPts val="0"/>
              </a:spcAft>
              <a:buNone/>
            </a:pPr>
            <a:r>
              <a:rPr lang="en-US"/>
              <a:t>AI / ML Community </a:t>
            </a:r>
            <a:endParaRPr/>
          </a:p>
        </p:txBody>
      </p:sp>
    </p:spTree>
  </p:cSld>
  <p:clrMapOvr>
    <a:masterClrMapping/>
  </p:clrMapOvr>
</p:sld>
</file>

<file path=ppt/theme/theme1.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1415</Words>
  <Application>Microsoft Macintosh PowerPoint</Application>
  <PresentationFormat>Widescreen</PresentationFormat>
  <Paragraphs>172</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Roboto</vt:lpstr>
      <vt:lpstr>Noto Sans Symbols</vt:lpstr>
      <vt:lpstr>Content Layout</vt:lpstr>
      <vt:lpstr>Enhancing Accessibility</vt:lpstr>
      <vt:lpstr>Agenda </vt:lpstr>
      <vt:lpstr>Introductions</vt:lpstr>
      <vt:lpstr>Who are we? </vt:lpstr>
      <vt:lpstr>Overview</vt:lpstr>
      <vt:lpstr>Accessibility</vt:lpstr>
      <vt:lpstr>Artificial Intelligence</vt:lpstr>
      <vt:lpstr>Machine Learning</vt:lpstr>
      <vt:lpstr>AI / ML Community </vt:lpstr>
      <vt:lpstr>Strengthening AI &amp; ML Communities</vt:lpstr>
      <vt:lpstr>Community Systems</vt:lpstr>
      <vt:lpstr>Open Source Community</vt:lpstr>
      <vt:lpstr>Emerging Technology</vt:lpstr>
      <vt:lpstr>Access and Ability: Tech, Resources, and Information</vt:lpstr>
      <vt:lpstr>Accessibility as the Default</vt:lpstr>
      <vt:lpstr>Prevention Intervention Reinvention</vt:lpstr>
      <vt:lpstr>How might we… </vt:lpstr>
      <vt:lpstr>Considerations</vt:lpstr>
      <vt:lpstr>Reinvention</vt:lpstr>
      <vt:lpstr>Reinvention</vt:lpstr>
      <vt:lpstr>Reinvention </vt:lpstr>
      <vt:lpstr>Getting Started</vt:lpstr>
      <vt:lpstr>Getting Started</vt:lpstr>
      <vt:lpstr>Q&amp;A</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Accessibility with AI &amp; Machine Learning - IAAF 2021</dc:title>
  <dc:subject/>
  <dc:creator/>
  <cp:keywords/>
  <dc:description/>
  <cp:lastModifiedBy>Michael Horton</cp:lastModifiedBy>
  <cp:revision>12</cp:revision>
  <dcterms:created xsi:type="dcterms:W3CDTF">2020-09-11T19:28:10Z</dcterms:created>
  <dcterms:modified xsi:type="dcterms:W3CDTF">2021-10-18T20:13:00Z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